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9" r:id="rId5"/>
    <p:sldMasterId id="2147483690" r:id="rId6"/>
    <p:sldMasterId id="214748369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Lst>
  <p:sldSz cy="5143500" cx="9144000"/>
  <p:notesSz cx="6858000" cy="9144000"/>
  <p:embeddedFontLst>
    <p:embeddedFont>
      <p:font typeface="Roboto"/>
      <p:regular r:id="rId80"/>
      <p:bold r:id="rId81"/>
      <p:italic r:id="rId82"/>
      <p:boldItalic r:id="rId83"/>
    </p:embeddedFont>
    <p:embeddedFont>
      <p:font typeface="Montserrat"/>
      <p:regular r:id="rId84"/>
      <p:bold r:id="rId85"/>
      <p:italic r:id="rId86"/>
      <p:boldItalic r:id="rId87"/>
    </p:embeddedFont>
    <p:embeddedFont>
      <p:font typeface="Lato"/>
      <p:regular r:id="rId88"/>
      <p:bold r:id="rId89"/>
      <p:italic r:id="rId90"/>
      <p:boldItalic r:id="rId91"/>
    </p:embeddedFont>
    <p:embeddedFont>
      <p:font typeface="Century Gothic"/>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3918561-C08A-418B-AFCF-F12207E4BD13}">
  <a:tblStyle styleId="{43918561-C08A-418B-AFCF-F12207E4BD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BF3D35-8142-48A5-82E4-701354A07C8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60DD03-A6A5-43E9-BE75-8DBF04BB0693}"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Montserrat-regular.fntdata"/><Relationship Id="rId83" Type="http://schemas.openxmlformats.org/officeDocument/2006/relationships/font" Target="fonts/Roboto-boldItalic.fntdata"/><Relationship Id="rId42" Type="http://schemas.openxmlformats.org/officeDocument/2006/relationships/slide" Target="slides/slide34.xml"/><Relationship Id="rId86" Type="http://schemas.openxmlformats.org/officeDocument/2006/relationships/font" Target="fonts/Montserrat-italic.fntdata"/><Relationship Id="rId41" Type="http://schemas.openxmlformats.org/officeDocument/2006/relationships/slide" Target="slides/slide33.xml"/><Relationship Id="rId85" Type="http://schemas.openxmlformats.org/officeDocument/2006/relationships/font" Target="fonts/Montserrat-bold.fntdata"/><Relationship Id="rId44" Type="http://schemas.openxmlformats.org/officeDocument/2006/relationships/slide" Target="slides/slide36.xml"/><Relationship Id="rId88" Type="http://schemas.openxmlformats.org/officeDocument/2006/relationships/font" Target="fonts/Lato-regular.fntdata"/><Relationship Id="rId43" Type="http://schemas.openxmlformats.org/officeDocument/2006/relationships/slide" Target="slides/slide35.xml"/><Relationship Id="rId87" Type="http://schemas.openxmlformats.org/officeDocument/2006/relationships/font" Target="fonts/Montserrat-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Lato-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95" Type="http://schemas.openxmlformats.org/officeDocument/2006/relationships/font" Target="fonts/CenturyGothic-boldItalic.fntdata"/><Relationship Id="rId50" Type="http://schemas.openxmlformats.org/officeDocument/2006/relationships/slide" Target="slides/slide42.xml"/><Relationship Id="rId94" Type="http://schemas.openxmlformats.org/officeDocument/2006/relationships/font" Target="fonts/CenturyGothic-italic.fntdata"/><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Lato-boldItalic.fntdata"/><Relationship Id="rId90" Type="http://schemas.openxmlformats.org/officeDocument/2006/relationships/font" Target="fonts/Lato-italic.fntdata"/><Relationship Id="rId93" Type="http://schemas.openxmlformats.org/officeDocument/2006/relationships/font" Target="fonts/CenturyGothic-bold.fntdata"/><Relationship Id="rId92" Type="http://schemas.openxmlformats.org/officeDocument/2006/relationships/font" Target="fonts/CenturyGothic-regular.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ITS-Felucca/Felucca"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8443ca13f1_3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8443ca13f1_3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2:28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8443ca13f1_3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8443ca13f1_3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03:03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8443ca13f1_3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8443ca13f1_3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03:55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8443ca13f1_3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8443ca13f1_3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04:40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8443ca13f1_3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8443ca13f1_3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05:13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8443ca13f1_3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8443ca13f1_3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05:29</a:t>
            </a:r>
            <a:endParaRPr/>
          </a:p>
          <a:p>
            <a:pPr indent="0" lvl="0" marL="0" rtl="0" algn="l">
              <a:lnSpc>
                <a:spcPct val="100000"/>
              </a:lnSpc>
              <a:spcBef>
                <a:spcPts val="0"/>
              </a:spcBef>
              <a:spcAft>
                <a:spcPts val="0"/>
              </a:spcAft>
              <a:buSzPts val="1400"/>
              <a:buNone/>
            </a:pPr>
            <a:r>
              <a:rPr lang="zh-HK"/>
              <a:t>All the use case will be in the google drive, this is </a:t>
            </a:r>
            <a:r>
              <a:rPr lang="zh-HK"/>
              <a:t>example</a:t>
            </a:r>
            <a:r>
              <a:rPr lang="zh-HK"/>
              <a:t> ,detailed </a:t>
            </a:r>
            <a:r>
              <a:rPr lang="zh-HK"/>
              <a:t>information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8443ca13f1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443ca13f1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05:36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8443ca13f1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443ca13f1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06:31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6e59a37c8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6e59a37c8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08:36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76db4bfec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76db4bfec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07:10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8443ca13f1_25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8443ca13f1_25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HK"/>
              <a:t>1. Put your team name at the top. Please include the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2. Please put pictures of your team on the right side of the slide roughly as show. Include your mentor or mentors. Resize as necessary to make everything fit. Please keep 20/18 point font for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3. Include a project description on the left side of the slide. Please keep the font at 20 point for the description. Feel free to include graphics if you like. Include who your sponsor is.</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0:15</a:t>
            </a:r>
            <a:endParaRPr/>
          </a:p>
        </p:txBody>
      </p:sp>
      <p:sp>
        <p:nvSpPr>
          <p:cNvPr id="582" name="Google Shape;582;g8443ca13f1_25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76db4bfeca_1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76db4bfeca_1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08:04</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76db4bfeca_1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76db4bfeca_1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08:36</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76e59a37c8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76e59a37c8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08:36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76e59a37c8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76e59a37c8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08:36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8443ca13f1_3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443ca13f1_3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8443ca13f1_3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8443ca13f1_3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 choose the BootStrap + AngularJS,  </a:t>
            </a:r>
            <a:r>
              <a:rPr lang="zh-HK"/>
              <a:t>because it can satisfy all our UI requirements, component-based architecture for creating the UI components will be easy to use and maintain,  and some of our developers have previous experience on this.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8443ca13f1_3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8443ca13f1_3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HK"/>
              <a:t>Because Flask is lightweight and some of our group members have Flask development experience, we decided to use Flask as our back-end.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8443ca13f1_3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443ca13f1_3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 choose MongoDB instead of relational databases because it supports flexible data types and provides more intuitive interfaces than SQL.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8443ca13f1_3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443ca13f1_3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zh-HK"/>
              <a:t>Because the isolation provided by Docker Containers are sufficient and users might be sensitive to execution overhead. We decided to use Docker Containers as the execution environments. Moreover, Pharos toolset is well-dockerized, which means managing tools using Docker is preferable for this project.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8443ca13f1_23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8443ca13f1_2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Project Context 2</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Requirements Management 3.5</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Architecture Design 3</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Techical Stack 1</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Project Planning 3</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Project Tracking 3</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Quality Management 3</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Configuration Management 2</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Risk Management 2</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zh-HK" sz="1900">
                <a:latin typeface="Montserrat"/>
                <a:ea typeface="Montserrat"/>
                <a:cs typeface="Montserrat"/>
                <a:sym typeface="Montserrat"/>
              </a:rPr>
              <a:t>Reflection</a:t>
            </a:r>
            <a:endParaRPr sz="1900">
              <a:latin typeface="Montserrat"/>
              <a:ea typeface="Montserrat"/>
              <a:cs typeface="Montserrat"/>
              <a:sym typeface="Montserra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8443ca13f1_2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8443ca13f1_2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high level plan, follow the agile the process for each phases</a:t>
            </a:r>
            <a:endParaRPr/>
          </a:p>
          <a:p>
            <a:pPr indent="0" lvl="0" marL="0" rtl="0" algn="l">
              <a:spcBef>
                <a:spcPts val="0"/>
              </a:spcBef>
              <a:spcAft>
                <a:spcPts val="0"/>
              </a:spcAft>
              <a:buNone/>
            </a:pPr>
            <a:r>
              <a:rPr lang="zh-HK"/>
              <a:t>these are phases,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8443ca13f1_2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8443ca13f1_2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utilize it into four steps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8443ca13f1_2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8443ca13f1_2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just an example , this may change, depend on client requirement etc.</a:t>
            </a:r>
            <a:br>
              <a:rPr lang="zh-HK"/>
            </a:br>
            <a:r>
              <a:rPr lang="zh-HK" sz="1050"/>
              <a:t>This is a general schedule or example for the future sprint, this may change overtime, due to the change of the requirement or the feedback,or we go </a:t>
            </a:r>
            <a:r>
              <a:rPr b="1" lang="zh-HK" sz="1050"/>
              <a:t>beyond</a:t>
            </a:r>
            <a:r>
              <a:rPr lang="zh-HK" sz="1050"/>
              <a:t> or </a:t>
            </a:r>
            <a:r>
              <a:rPr b="1" lang="zh-HK" sz="1050"/>
              <a:t>behind</a:t>
            </a:r>
            <a:r>
              <a:rPr lang="zh-HK" sz="1050"/>
              <a:t> the schedule, or the</a:t>
            </a:r>
            <a:endParaRPr sz="1050"/>
          </a:p>
          <a:p>
            <a:pPr indent="0" lvl="0" marL="0" rtl="0" algn="l">
              <a:spcBef>
                <a:spcPts val="0"/>
              </a:spcBef>
              <a:spcAft>
                <a:spcPts val="0"/>
              </a:spcAft>
              <a:buNone/>
            </a:pPr>
            <a:r>
              <a:rPr lang="zh-HK" sz="1050"/>
              <a:t>flexible,</a:t>
            </a:r>
            <a:endParaRPr sz="1050"/>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8443ca13f1_23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443ca13f1_23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8443ca13f1_23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8443ca13f1_23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8443ca13f1_23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8443ca13f1_23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8443ca13f1_23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8443ca13f1_23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sum total hours.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8443ca13f1_2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443ca13f1_2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should have some explanation here. </a:t>
            </a:r>
            <a:endParaRPr/>
          </a:p>
          <a:p>
            <a:pPr indent="0" lvl="0" marL="0" rtl="0" algn="l">
              <a:spcBef>
                <a:spcPts val="0"/>
              </a:spcBef>
              <a:spcAft>
                <a:spcPts val="0"/>
              </a:spcAft>
              <a:buNone/>
            </a:pPr>
            <a:r>
              <a:rPr lang="zh-HK"/>
              <a:t>total 200</a:t>
            </a:r>
            <a:endParaRPr/>
          </a:p>
          <a:p>
            <a:pPr indent="0" lvl="0" marL="0" rtl="0" algn="l">
              <a:spcBef>
                <a:spcPts val="0"/>
              </a:spcBef>
              <a:spcAft>
                <a:spcPts val="0"/>
              </a:spcAft>
              <a:buNone/>
            </a:pPr>
            <a:r>
              <a:rPr lang="zh-HK"/>
              <a:t>sow 25</a:t>
            </a:r>
            <a:endParaRPr/>
          </a:p>
          <a:p>
            <a:pPr indent="0" lvl="0" marL="0" rtl="0" algn="l">
              <a:spcBef>
                <a:spcPts val="0"/>
              </a:spcBef>
              <a:spcAft>
                <a:spcPts val="0"/>
              </a:spcAft>
              <a:buNone/>
            </a:pPr>
            <a:r>
              <a:rPr lang="zh-HK"/>
              <a:t>sow weight: 25 / 200 = 0.25</a:t>
            </a:r>
            <a:endParaRPr/>
          </a:p>
          <a:p>
            <a:pPr indent="0" lvl="0" marL="0" rtl="0" algn="l">
              <a:spcBef>
                <a:spcPts val="0"/>
              </a:spcBef>
              <a:spcAft>
                <a:spcPts val="0"/>
              </a:spcAft>
              <a:buNone/>
            </a:pPr>
            <a:r>
              <a:rPr lang="zh-HK"/>
              <a:t>each person: 0.25 * 0.25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zh-HK"/>
              <a:t>plus the meeting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zh-HK"/>
              <a:t>complex is different, so weight hight</a:t>
            </a:r>
            <a:endParaRPr b="1"/>
          </a:p>
          <a:p>
            <a:pPr indent="0" lvl="0" marL="0" rtl="0" algn="l">
              <a:spcBef>
                <a:spcPts val="0"/>
              </a:spcBef>
              <a:spcAft>
                <a:spcPts val="0"/>
              </a:spcAft>
              <a:buNone/>
            </a:pPr>
            <a:r>
              <a:rPr b="1" lang="zh-HK"/>
              <a:t>team choise, </a:t>
            </a:r>
            <a:endParaRPr b="1"/>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8443ca13f1_23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8443ca13f1_23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github + url (make it public) </a:t>
            </a:r>
            <a:r>
              <a:rPr lang="zh-HK" u="sng">
                <a:solidFill>
                  <a:schemeClr val="hlink"/>
                </a:solidFill>
                <a:hlinkClick r:id="rId2"/>
              </a:rPr>
              <a:t>https://github.com/MITS-Felucca/Felucca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8443ca13f1_23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8443ca13f1_2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8443ca13f1_3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8443ca13f1_3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0:21</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8443ca13f1_23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8443ca13f1_23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TODO: create a new milestone and all should complete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8443ca13f1_23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443ca13f1_23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8443ca13f1_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8443ca13f1_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18:35</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8443ca13f1_5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443ca13f1_5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19:11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8443ca13f1_2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8443ca13f1_2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8443ca13f1_2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8443ca13f1_2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8443ca13f1_2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443ca13f1_2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8443ca13f1_5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443ca13f1_5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20:05</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8443ca13f1_5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8443ca13f1_5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20:40</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8443ca13f1_2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8443ca13f1_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how we act automated tests </a:t>
            </a:r>
            <a:endParaRPr/>
          </a:p>
          <a:p>
            <a:pPr indent="0" lvl="0" marL="0" rtl="0" algn="l">
              <a:spcBef>
                <a:spcPts val="0"/>
              </a:spcBef>
              <a:spcAft>
                <a:spcPts val="0"/>
              </a:spcAft>
              <a:buNone/>
            </a:pPr>
            <a:r>
              <a:rPr lang="zh-HK"/>
              <a:t>Jenkins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21:40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8443ca13f1_3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8443ca13f1_3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0:40</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8443ca13f1_2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8443ca13f1_2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how many percentage</a:t>
            </a:r>
            <a:endParaRPr/>
          </a:p>
          <a:p>
            <a:pPr indent="0" lvl="0" marL="0" rtl="0" algn="l">
              <a:spcBef>
                <a:spcPts val="0"/>
              </a:spcBef>
              <a:spcAft>
                <a:spcPts val="0"/>
              </a:spcAft>
              <a:buNone/>
            </a:pPr>
            <a:r>
              <a:rPr lang="zh-HK"/>
              <a:t>21:59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8443ca13f1_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443ca13f1_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22:51</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8443ca13f1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443ca13f1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8443ca13f1_4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443ca13f1_4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23:25</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8443ca13f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443ca13f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23:51</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8443ca13f1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443ca13f1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8443ca13f1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8443ca13f1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8443ca13f1_4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8443ca13f1_4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8443ca13f1_4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8443ca13f1_4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24:31</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8443ca13f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8443ca13f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zh-HK"/>
              <a:t>兼容性</a:t>
            </a:r>
            <a:endParaRPr/>
          </a:p>
          <a:p>
            <a:pPr indent="-317500" lvl="0" marL="457200" rtl="0" algn="l">
              <a:spcBef>
                <a:spcPts val="0"/>
              </a:spcBef>
              <a:spcAft>
                <a:spcPts val="0"/>
              </a:spcAft>
              <a:buSzPts val="1400"/>
              <a:buAutoNum type="arabicPeriod"/>
            </a:pPr>
            <a:r>
              <a:rPr lang="zh-HK"/>
              <a:t>学习曲线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25:15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6db4bfe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76db4bfe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1:06</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8443ca13f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8443ca13f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Add environment, script, same for everybody,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8443ca13f1_3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8443ca13f1_3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25: 31</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76e59a37c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76e59a37c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25: 31</a:t>
            </a:r>
            <a:br>
              <a:rPr lang="zh-HK"/>
            </a:br>
            <a:r>
              <a:rPr lang="zh-HK"/>
              <a:t>keep in the github.</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8443ca13f1_3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8443ca13f1_3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D</a:t>
            </a:r>
            <a:r>
              <a:rPr lang="zh-HK"/>
              <a:t>escribe what the control center mean in several miniutes at this slide and it is actually beyond a dashboard.</a:t>
            </a:r>
            <a:endParaRPr/>
          </a:p>
          <a:p>
            <a:pPr indent="0" lvl="0" marL="0" rtl="0" algn="l">
              <a:spcBef>
                <a:spcPts val="0"/>
              </a:spcBef>
              <a:spcAft>
                <a:spcPts val="0"/>
              </a:spcAft>
              <a:buNone/>
            </a:pPr>
            <a:r>
              <a:rPr lang="zh-HK"/>
              <a:t>26:00</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8443ca13f1_3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8443ca13f1_3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26:15</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8443ca13f1_23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443ca13f1_23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use zoom as communications,</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6e59a37c8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6e59a37c8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8443ca13f1_23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8443ca13f1_23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27:40</a:t>
            </a:r>
            <a:br>
              <a:rPr lang="zh-HK"/>
            </a:br>
            <a:r>
              <a:rPr lang="zh-HK"/>
              <a:t>add more here</a:t>
            </a:r>
            <a:endParaRPr/>
          </a:p>
          <a:p>
            <a:pPr indent="0" lvl="0" marL="0" rtl="0" algn="l">
              <a:spcBef>
                <a:spcPts val="0"/>
              </a:spcBef>
              <a:spcAft>
                <a:spcPts val="0"/>
              </a:spcAft>
              <a:buNone/>
            </a:pPr>
            <a:r>
              <a:rPr lang="zh-HK"/>
              <a:t>agile, scrum, </a:t>
            </a:r>
            <a:endParaRPr/>
          </a:p>
          <a:p>
            <a:pPr indent="0" lvl="0" marL="0" rtl="0" algn="l">
              <a:spcBef>
                <a:spcPts val="0"/>
              </a:spcBef>
              <a:spcAft>
                <a:spcPts val="0"/>
              </a:spcAft>
              <a:buNone/>
            </a:pPr>
            <a:r>
              <a:rPr lang="zh-HK"/>
              <a:t>leaen tool,</a:t>
            </a:r>
            <a:endParaRPr/>
          </a:p>
          <a:p>
            <a:pPr indent="0" lvl="0" marL="0" rtl="0" algn="l">
              <a:spcBef>
                <a:spcPts val="0"/>
              </a:spcBef>
              <a:spcAft>
                <a:spcPts val="0"/>
              </a:spcAft>
              <a:buNone/>
            </a:pPr>
            <a:r>
              <a:rPr lang="zh-HK"/>
              <a:t>learn some language</a:t>
            </a:r>
            <a:br>
              <a:rPr lang="zh-HK"/>
            </a:br>
            <a:r>
              <a:rPr lang="zh-HK"/>
              <a:t>how to build up a team</a:t>
            </a:r>
            <a:endParaRPr/>
          </a:p>
          <a:p>
            <a:pPr indent="0" lvl="0" marL="0" rtl="0" algn="l">
              <a:spcBef>
                <a:spcPts val="0"/>
              </a:spcBef>
              <a:spcAft>
                <a:spcPts val="0"/>
              </a:spcAft>
              <a:buNone/>
            </a:pPr>
            <a:r>
              <a:rPr lang="zh-HK"/>
              <a:t>how to work as a team.</a:t>
            </a:r>
            <a:endParaRPr/>
          </a:p>
          <a:p>
            <a:pPr indent="0" lvl="0" marL="0" rtl="0" algn="l">
              <a:spcBef>
                <a:spcPts val="0"/>
              </a:spcBef>
              <a:spcAft>
                <a:spcPts val="0"/>
              </a:spcAft>
              <a:buNone/>
            </a:pPr>
            <a:r>
              <a:rPr lang="zh-HK"/>
              <a:t>how to coummincate</a:t>
            </a:r>
            <a:endParaRPr/>
          </a:p>
          <a:p>
            <a:pPr indent="0" lvl="0" marL="0" rtl="0" algn="l">
              <a:spcBef>
                <a:spcPts val="0"/>
              </a:spcBef>
              <a:spcAft>
                <a:spcPts val="0"/>
              </a:spcAft>
              <a:buNone/>
            </a:pPr>
            <a:r>
              <a:t/>
            </a:r>
            <a:endParaRPr/>
          </a:p>
          <a:p>
            <a:pPr indent="0" lvl="0" marL="0" rtl="0" algn="l">
              <a:spcBef>
                <a:spcPts val="0"/>
              </a:spcBef>
              <a:spcAft>
                <a:spcPts val="0"/>
              </a:spcAft>
              <a:buNone/>
            </a:pPr>
            <a:r>
              <a:rPr lang="zh-HK"/>
              <a:t>how to build a system</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76e59a37c8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76e59a37c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Thank you and team name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76e59a37c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76e59a37c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THank, team names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8443ca13f1_3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8443ca13f1_3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200"/>
              <a:t>ancient lighthouse and sailing boat in the eastern Mediterranean</a:t>
            </a:r>
            <a:endParaRPr sz="1200"/>
          </a:p>
          <a:p>
            <a:pPr indent="0" lvl="0" marL="0" rtl="0" algn="l">
              <a:lnSpc>
                <a:spcPct val="115000"/>
              </a:lnSpc>
              <a:spcBef>
                <a:spcPts val="1200"/>
              </a:spcBef>
              <a:spcAft>
                <a:spcPts val="1200"/>
              </a:spcAft>
              <a:buNone/>
            </a:pPr>
            <a:r>
              <a:rPr lang="zh-HK" sz="1200"/>
              <a:t>1:20</a:t>
            </a: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8443ca13f1_1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8443ca13f1_1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8443ca13f1_3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8443ca13f1_3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8443ca13f1_3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8443ca13f1_3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01:28</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8443ca13f1_3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8443ca13f1_3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HK"/>
              <a:t>01:55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150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5" name="Google Shape;15;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rotWithShape="1">
          <a:blip r:embed="rId4">
            <a:alphaModFix/>
          </a:blip>
          <a:srcRect b="0" l="0" r="33368" t="209"/>
          <a:stretch/>
        </p:blipFill>
        <p:spPr>
          <a:xfrm>
            <a:off x="10050" y="10800"/>
            <a:ext cx="5140800" cy="5132700"/>
          </a:xfrm>
          <a:prstGeom prst="rect">
            <a:avLst/>
          </a:prstGeom>
          <a:noFill/>
          <a:ln>
            <a:noFill/>
          </a:ln>
        </p:spPr>
      </p:pic>
      <p:sp>
        <p:nvSpPr>
          <p:cNvPr id="17" name="Google Shape;17;p2"/>
          <p:cNvSpPr/>
          <p:nvPr/>
        </p:nvSpPr>
        <p:spPr>
          <a:xfrm rot="10800000">
            <a:off x="10000" y="600"/>
            <a:ext cx="5149500" cy="5121900"/>
          </a:xfrm>
          <a:prstGeom prst="rtTriangl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05221" y="7291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14396" y="-8359"/>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8" name="Shape 138"/>
        <p:cNvGrpSpPr/>
        <p:nvPr/>
      </p:nvGrpSpPr>
      <p:grpSpPr>
        <a:xfrm>
          <a:off x="0" y="0"/>
          <a:ext cx="0" cy="0"/>
          <a:chOff x="0" y="0"/>
          <a:chExt cx="0" cy="0"/>
        </a:xfrm>
      </p:grpSpPr>
      <p:sp>
        <p:nvSpPr>
          <p:cNvPr id="139" name="Google Shape;139;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1"/>
          <p:cNvGrpSpPr/>
          <p:nvPr/>
        </p:nvGrpSpPr>
        <p:grpSpPr>
          <a:xfrm>
            <a:off x="4406400" y="0"/>
            <a:ext cx="4737600" cy="5143500"/>
            <a:chOff x="4406400" y="0"/>
            <a:chExt cx="4737600" cy="5143500"/>
          </a:xfrm>
        </p:grpSpPr>
        <p:sp>
          <p:nvSpPr>
            <p:cNvPr id="144" name="Google Shape;144;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3" name="Google Shape;1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12"/>
          <p:cNvGrpSpPr/>
          <p:nvPr/>
        </p:nvGrpSpPr>
        <p:grpSpPr>
          <a:xfrm>
            <a:off x="0" y="381001"/>
            <a:ext cx="1037850" cy="1016287"/>
            <a:chOff x="0" y="381001"/>
            <a:chExt cx="1037850" cy="1016287"/>
          </a:xfrm>
        </p:grpSpPr>
        <p:sp>
          <p:nvSpPr>
            <p:cNvPr id="170" name="Google Shape;170;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3" name="Google Shape;173;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4" name="Google Shape;174;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5" name="Google Shape;17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6" name="Shape 176"/>
        <p:cNvGrpSpPr/>
        <p:nvPr/>
      </p:nvGrpSpPr>
      <p:grpSpPr>
        <a:xfrm>
          <a:off x="0" y="0"/>
          <a:ext cx="0" cy="0"/>
          <a:chOff x="0" y="0"/>
          <a:chExt cx="0" cy="0"/>
        </a:xfrm>
      </p:grpSpPr>
      <p:grpSp>
        <p:nvGrpSpPr>
          <p:cNvPr id="177" name="Google Shape;177;p13"/>
          <p:cNvGrpSpPr/>
          <p:nvPr/>
        </p:nvGrpSpPr>
        <p:grpSpPr>
          <a:xfrm>
            <a:off x="0" y="4128572"/>
            <a:ext cx="698925" cy="684657"/>
            <a:chOff x="0" y="3785672"/>
            <a:chExt cx="698925" cy="684657"/>
          </a:xfrm>
        </p:grpSpPr>
        <p:sp>
          <p:nvSpPr>
            <p:cNvPr id="178" name="Google Shape;178;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81" name="Google Shape;18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82" name="Google Shape;182;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6" name="Shape 186"/>
        <p:cNvGrpSpPr/>
        <p:nvPr/>
      </p:nvGrpSpPr>
      <p:grpSpPr>
        <a:xfrm>
          <a:off x="0" y="0"/>
          <a:ext cx="0" cy="0"/>
          <a:chOff x="0" y="0"/>
          <a:chExt cx="0" cy="0"/>
        </a:xfrm>
      </p:grpSpPr>
      <p:grpSp>
        <p:nvGrpSpPr>
          <p:cNvPr id="187" name="Google Shape;187;p14"/>
          <p:cNvGrpSpPr/>
          <p:nvPr/>
        </p:nvGrpSpPr>
        <p:grpSpPr>
          <a:xfrm>
            <a:off x="4406400" y="0"/>
            <a:ext cx="4737600" cy="5143065"/>
            <a:chOff x="4406400" y="0"/>
            <a:chExt cx="4737600" cy="5143065"/>
          </a:xfrm>
        </p:grpSpPr>
        <p:sp>
          <p:nvSpPr>
            <p:cNvPr id="188" name="Google Shape;188;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7" name="Google Shape;207;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8" name="Google Shape;20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209" name="Google Shape;209;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3" name="Shape 213"/>
        <p:cNvGrpSpPr/>
        <p:nvPr/>
      </p:nvGrpSpPr>
      <p:grpSpPr>
        <a:xfrm>
          <a:off x="0" y="0"/>
          <a:ext cx="0" cy="0"/>
          <a:chOff x="0" y="0"/>
          <a:chExt cx="0" cy="0"/>
        </a:xfrm>
      </p:grpSpPr>
      <p:sp>
        <p:nvSpPr>
          <p:cNvPr id="214" name="Google Shape;21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5" name="Shape 215"/>
        <p:cNvGrpSpPr/>
        <p:nvPr/>
      </p:nvGrpSpPr>
      <p:grpSpPr>
        <a:xfrm>
          <a:off x="0" y="0"/>
          <a:ext cx="0" cy="0"/>
          <a:chOff x="0" y="0"/>
          <a:chExt cx="0" cy="0"/>
        </a:xfrm>
      </p:grpSpPr>
      <p:pic>
        <p:nvPicPr>
          <p:cNvPr descr="offset_comp_343059.jpg" id="216" name="Google Shape;216;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7" name="Google Shape;21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8" name="Google Shape;218;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9" name="Google Shape;21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220" name="Google Shape;220;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16"/>
          <p:cNvGrpSpPr/>
          <p:nvPr/>
        </p:nvGrpSpPr>
        <p:grpSpPr>
          <a:xfrm>
            <a:off x="0" y="381001"/>
            <a:ext cx="1037850" cy="1016287"/>
            <a:chOff x="0" y="381001"/>
            <a:chExt cx="1037850" cy="1016287"/>
          </a:xfrm>
        </p:grpSpPr>
        <p:sp>
          <p:nvSpPr>
            <p:cNvPr id="225" name="Google Shape;22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1" name="Shape 231"/>
        <p:cNvGrpSpPr/>
        <p:nvPr/>
      </p:nvGrpSpPr>
      <p:grpSpPr>
        <a:xfrm>
          <a:off x="0" y="0"/>
          <a:ext cx="0" cy="0"/>
          <a:chOff x="0" y="0"/>
          <a:chExt cx="0" cy="0"/>
        </a:xfrm>
      </p:grpSpPr>
      <p:pic>
        <p:nvPicPr>
          <p:cNvPr descr="offset_comp_406605.jpg" id="232" name="Google Shape;232;p18"/>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33" name="Google Shape;233;p18"/>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234" name="Google Shape;234;p18"/>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35" name="Google Shape;235;p18"/>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36" name="Google Shape;23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237" name="Google Shape;237;p18"/>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239" name="Shape 239"/>
        <p:cNvGrpSpPr/>
        <p:nvPr/>
      </p:nvGrpSpPr>
      <p:grpSpPr>
        <a:xfrm>
          <a:off x="0" y="0"/>
          <a:ext cx="0" cy="0"/>
          <a:chOff x="0" y="0"/>
          <a:chExt cx="0" cy="0"/>
        </a:xfrm>
      </p:grpSpPr>
      <p:grpSp>
        <p:nvGrpSpPr>
          <p:cNvPr id="240" name="Google Shape;240;p19"/>
          <p:cNvGrpSpPr/>
          <p:nvPr/>
        </p:nvGrpSpPr>
        <p:grpSpPr>
          <a:xfrm>
            <a:off x="4406400" y="0"/>
            <a:ext cx="4737600" cy="5143065"/>
            <a:chOff x="4406400" y="0"/>
            <a:chExt cx="4737600" cy="5143065"/>
          </a:xfrm>
        </p:grpSpPr>
        <p:sp>
          <p:nvSpPr>
            <p:cNvPr id="241" name="Google Shape;241;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260" name="Google Shape;26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61" name="Shape 261"/>
        <p:cNvGrpSpPr/>
        <p:nvPr/>
      </p:nvGrpSpPr>
      <p:grpSpPr>
        <a:xfrm>
          <a:off x="0" y="0"/>
          <a:ext cx="0" cy="0"/>
          <a:chOff x="0" y="0"/>
          <a:chExt cx="0" cy="0"/>
        </a:xfrm>
      </p:grpSpPr>
      <p:sp>
        <p:nvSpPr>
          <p:cNvPr id="262" name="Google Shape;262;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0">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0">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0">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20"/>
          <p:cNvGrpSpPr/>
          <p:nvPr/>
        </p:nvGrpSpPr>
        <p:grpSpPr>
          <a:xfrm>
            <a:off x="4406400" y="0"/>
            <a:ext cx="4737600" cy="5143500"/>
            <a:chOff x="4406400" y="0"/>
            <a:chExt cx="4737600" cy="5143500"/>
          </a:xfrm>
        </p:grpSpPr>
        <p:sp>
          <p:nvSpPr>
            <p:cNvPr id="267" name="Google Shape;267;p2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2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6" name="Google Shape;28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7" name="Shape 287"/>
        <p:cNvGrpSpPr/>
        <p:nvPr/>
      </p:nvGrpSpPr>
      <p:grpSpPr>
        <a:xfrm>
          <a:off x="0" y="0"/>
          <a:ext cx="0" cy="0"/>
          <a:chOff x="0" y="0"/>
          <a:chExt cx="0" cy="0"/>
        </a:xfrm>
      </p:grpSpPr>
      <p:sp>
        <p:nvSpPr>
          <p:cNvPr id="288" name="Google Shape;288;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1">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1">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1">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21"/>
          <p:cNvGrpSpPr/>
          <p:nvPr/>
        </p:nvGrpSpPr>
        <p:grpSpPr>
          <a:xfrm>
            <a:off x="0" y="381001"/>
            <a:ext cx="1037850" cy="1016288"/>
            <a:chOff x="0" y="381001"/>
            <a:chExt cx="1037850" cy="1016288"/>
          </a:xfrm>
        </p:grpSpPr>
        <p:sp>
          <p:nvSpPr>
            <p:cNvPr id="293" name="Google Shape;293;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6" name="Google Shape;296;p2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97" name="Google Shape;29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4406400" y="0"/>
            <a:ext cx="4737600" cy="5143065"/>
            <a:chOff x="4406400" y="0"/>
            <a:chExt cx="4737600" cy="5143065"/>
          </a:xfrm>
        </p:grpSpPr>
        <p:sp>
          <p:nvSpPr>
            <p:cNvPr id="22" name="Google Shape;22;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42" name="Google Shape;42;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8" name="Shape 298"/>
        <p:cNvGrpSpPr/>
        <p:nvPr/>
      </p:nvGrpSpPr>
      <p:grpSpPr>
        <a:xfrm>
          <a:off x="0" y="0"/>
          <a:ext cx="0" cy="0"/>
          <a:chOff x="0" y="0"/>
          <a:chExt cx="0" cy="0"/>
        </a:xfrm>
      </p:grpSpPr>
      <p:sp>
        <p:nvSpPr>
          <p:cNvPr id="299" name="Google Shape;299;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2">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2">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2">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 name="Google Shape;303;p22"/>
          <p:cNvGrpSpPr/>
          <p:nvPr/>
        </p:nvGrpSpPr>
        <p:grpSpPr>
          <a:xfrm>
            <a:off x="0" y="381001"/>
            <a:ext cx="1037850" cy="1016288"/>
            <a:chOff x="0" y="381001"/>
            <a:chExt cx="1037850" cy="1016288"/>
          </a:xfrm>
        </p:grpSpPr>
        <p:sp>
          <p:nvSpPr>
            <p:cNvPr id="304" name="Google Shape;304;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 name="Google Shape;306;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7" name="Google Shape;30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308" name="Shape 308"/>
        <p:cNvGrpSpPr/>
        <p:nvPr/>
      </p:nvGrpSpPr>
      <p:grpSpPr>
        <a:xfrm>
          <a:off x="0" y="0"/>
          <a:ext cx="0" cy="0"/>
          <a:chOff x="0" y="0"/>
          <a:chExt cx="0" cy="0"/>
        </a:xfrm>
      </p:grpSpPr>
      <p:sp>
        <p:nvSpPr>
          <p:cNvPr id="309" name="Google Shape;309;p23"/>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10" name="Google Shape;310;p23"/>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3">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3">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3">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23"/>
          <p:cNvGrpSpPr/>
          <p:nvPr/>
        </p:nvGrpSpPr>
        <p:grpSpPr>
          <a:xfrm>
            <a:off x="0" y="381001"/>
            <a:ext cx="1037850" cy="1016288"/>
            <a:chOff x="0" y="381001"/>
            <a:chExt cx="1037850" cy="1016288"/>
          </a:xfrm>
        </p:grpSpPr>
        <p:sp>
          <p:nvSpPr>
            <p:cNvPr id="316" name="Google Shape;316;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23"/>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19" name="Google Shape;31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320" name="Google Shape;320;p23"/>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321" name="Shape 321"/>
        <p:cNvGrpSpPr/>
        <p:nvPr/>
      </p:nvGrpSpPr>
      <p:grpSpPr>
        <a:xfrm>
          <a:off x="0" y="0"/>
          <a:ext cx="0" cy="0"/>
          <a:chOff x="0" y="0"/>
          <a:chExt cx="0" cy="0"/>
        </a:xfrm>
      </p:grpSpPr>
      <p:pic>
        <p:nvPicPr>
          <p:cNvPr descr="offset_comp_343059.jpg" id="322" name="Google Shape;322;p24"/>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323" name="Google Shape;323;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4" name="Google Shape;324;p24"/>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325" name="Google Shape;32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326" name="Google Shape;326;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4">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4">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4">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 name="Google Shape;330;p24"/>
          <p:cNvGrpSpPr/>
          <p:nvPr/>
        </p:nvGrpSpPr>
        <p:grpSpPr>
          <a:xfrm>
            <a:off x="0" y="381001"/>
            <a:ext cx="1037850" cy="1016288"/>
            <a:chOff x="0" y="381001"/>
            <a:chExt cx="1037850" cy="1016288"/>
          </a:xfrm>
        </p:grpSpPr>
        <p:sp>
          <p:nvSpPr>
            <p:cNvPr id="331" name="Google Shape;331;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3" name="Shape 333"/>
        <p:cNvGrpSpPr/>
        <p:nvPr/>
      </p:nvGrpSpPr>
      <p:grpSpPr>
        <a:xfrm>
          <a:off x="0" y="0"/>
          <a:ext cx="0" cy="0"/>
          <a:chOff x="0" y="0"/>
          <a:chExt cx="0" cy="0"/>
        </a:xfrm>
      </p:grpSpPr>
      <p:sp>
        <p:nvSpPr>
          <p:cNvPr id="334" name="Google Shape;33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5">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5">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5">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 name="Google Shape;338;p25"/>
          <p:cNvGrpSpPr/>
          <p:nvPr/>
        </p:nvGrpSpPr>
        <p:grpSpPr>
          <a:xfrm>
            <a:off x="0" y="381001"/>
            <a:ext cx="1037850" cy="1016288"/>
            <a:chOff x="0" y="381001"/>
            <a:chExt cx="1037850" cy="1016288"/>
          </a:xfrm>
        </p:grpSpPr>
        <p:sp>
          <p:nvSpPr>
            <p:cNvPr id="339" name="Google Shape;339;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p2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2" name="Google Shape;342;p25"/>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43" name="Google Shape;3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4" name="Shape 344"/>
        <p:cNvGrpSpPr/>
        <p:nvPr/>
      </p:nvGrpSpPr>
      <p:grpSpPr>
        <a:xfrm>
          <a:off x="0" y="0"/>
          <a:ext cx="0" cy="0"/>
          <a:chOff x="0" y="0"/>
          <a:chExt cx="0" cy="0"/>
        </a:xfrm>
      </p:grpSpPr>
      <p:sp>
        <p:nvSpPr>
          <p:cNvPr id="345" name="Google Shape;345;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6">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6">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6">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9" name="Google Shape;349;p26"/>
          <p:cNvGrpSpPr/>
          <p:nvPr/>
        </p:nvGrpSpPr>
        <p:grpSpPr>
          <a:xfrm>
            <a:off x="0" y="381001"/>
            <a:ext cx="1037850" cy="1016288"/>
            <a:chOff x="0" y="381001"/>
            <a:chExt cx="1037850" cy="1016288"/>
          </a:xfrm>
        </p:grpSpPr>
        <p:sp>
          <p:nvSpPr>
            <p:cNvPr id="350" name="Google Shape;350;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 name="Google Shape;352;p26"/>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3" name="Google Shape;353;p26"/>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354" name="Google Shape;354;p26"/>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5" name="Google Shape;35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356" name="Shape 356"/>
        <p:cNvGrpSpPr/>
        <p:nvPr/>
      </p:nvGrpSpPr>
      <p:grpSpPr>
        <a:xfrm>
          <a:off x="0" y="0"/>
          <a:ext cx="0" cy="0"/>
          <a:chOff x="0" y="0"/>
          <a:chExt cx="0" cy="0"/>
        </a:xfrm>
      </p:grpSpPr>
      <p:sp>
        <p:nvSpPr>
          <p:cNvPr id="357" name="Google Shape;357;p27"/>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8" name="Google Shape;358;p27"/>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7"/>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360" name="Google Shape;360;p2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7">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7">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7">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27"/>
          <p:cNvGrpSpPr/>
          <p:nvPr/>
        </p:nvGrpSpPr>
        <p:grpSpPr>
          <a:xfrm>
            <a:off x="0" y="381001"/>
            <a:ext cx="1037850" cy="1016288"/>
            <a:chOff x="0" y="381001"/>
            <a:chExt cx="1037850" cy="1016288"/>
          </a:xfrm>
        </p:grpSpPr>
        <p:sp>
          <p:nvSpPr>
            <p:cNvPr id="365" name="Google Shape;365;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2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68" name="Google Shape;36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9" name="Shape 369"/>
        <p:cNvGrpSpPr/>
        <p:nvPr/>
      </p:nvGrpSpPr>
      <p:grpSpPr>
        <a:xfrm>
          <a:off x="0" y="0"/>
          <a:ext cx="0" cy="0"/>
          <a:chOff x="0" y="0"/>
          <a:chExt cx="0" cy="0"/>
        </a:xfrm>
      </p:grpSpPr>
      <p:grpSp>
        <p:nvGrpSpPr>
          <p:cNvPr id="370" name="Google Shape;370;p28"/>
          <p:cNvGrpSpPr/>
          <p:nvPr/>
        </p:nvGrpSpPr>
        <p:grpSpPr>
          <a:xfrm>
            <a:off x="4406400" y="0"/>
            <a:ext cx="4737600" cy="5143065"/>
            <a:chOff x="4406400" y="0"/>
            <a:chExt cx="4737600" cy="5143065"/>
          </a:xfrm>
        </p:grpSpPr>
        <p:sp>
          <p:nvSpPr>
            <p:cNvPr id="371" name="Google Shape;371;p2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28"/>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0" name="Google Shape;39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391" name="Google Shape;391;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8">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8">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8">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95" name="Shape 395"/>
        <p:cNvGrpSpPr/>
        <p:nvPr/>
      </p:nvGrpSpPr>
      <p:grpSpPr>
        <a:xfrm>
          <a:off x="0" y="0"/>
          <a:ext cx="0" cy="0"/>
          <a:chOff x="0" y="0"/>
          <a:chExt cx="0" cy="0"/>
        </a:xfrm>
      </p:grpSpPr>
      <p:sp>
        <p:nvSpPr>
          <p:cNvPr id="396" name="Google Shape;396;p2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9">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9">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9">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29"/>
          <p:cNvGrpSpPr/>
          <p:nvPr/>
        </p:nvGrpSpPr>
        <p:grpSpPr>
          <a:xfrm>
            <a:off x="0" y="381001"/>
            <a:ext cx="1037850" cy="1016288"/>
            <a:chOff x="0" y="381001"/>
            <a:chExt cx="1037850" cy="1016288"/>
          </a:xfrm>
        </p:grpSpPr>
        <p:sp>
          <p:nvSpPr>
            <p:cNvPr id="401" name="Google Shape;401;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4" name="Google Shape;404;p29"/>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5" name="Google Shape;405;p29"/>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6" name="Google Shape;40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7" name="Shape 407"/>
        <p:cNvGrpSpPr/>
        <p:nvPr/>
      </p:nvGrpSpPr>
      <p:grpSpPr>
        <a:xfrm>
          <a:off x="0" y="0"/>
          <a:ext cx="0" cy="0"/>
          <a:chOff x="0" y="0"/>
          <a:chExt cx="0" cy="0"/>
        </a:xfrm>
      </p:grpSpPr>
      <p:grpSp>
        <p:nvGrpSpPr>
          <p:cNvPr id="408" name="Google Shape;408;p30"/>
          <p:cNvGrpSpPr/>
          <p:nvPr/>
        </p:nvGrpSpPr>
        <p:grpSpPr>
          <a:xfrm>
            <a:off x="0" y="4128572"/>
            <a:ext cx="698925" cy="684657"/>
            <a:chOff x="0" y="3785672"/>
            <a:chExt cx="698925" cy="684657"/>
          </a:xfrm>
        </p:grpSpPr>
        <p:sp>
          <p:nvSpPr>
            <p:cNvPr id="409" name="Google Shape;409;p3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3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412" name="Google Shape;4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413" name="Google Shape;413;p3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0">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0">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17" name="Shape 417"/>
        <p:cNvGrpSpPr/>
        <p:nvPr/>
      </p:nvGrpSpPr>
      <p:grpSpPr>
        <a:xfrm>
          <a:off x="0" y="0"/>
          <a:ext cx="0" cy="0"/>
          <a:chOff x="0" y="0"/>
          <a:chExt cx="0" cy="0"/>
        </a:xfrm>
      </p:grpSpPr>
      <p:grpSp>
        <p:nvGrpSpPr>
          <p:cNvPr id="418" name="Google Shape;418;p31"/>
          <p:cNvGrpSpPr/>
          <p:nvPr/>
        </p:nvGrpSpPr>
        <p:grpSpPr>
          <a:xfrm>
            <a:off x="4406400" y="0"/>
            <a:ext cx="4737600" cy="5143065"/>
            <a:chOff x="4406400" y="0"/>
            <a:chExt cx="4737600" cy="5143065"/>
          </a:xfrm>
        </p:grpSpPr>
        <p:sp>
          <p:nvSpPr>
            <p:cNvPr id="419" name="Google Shape;419;p3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3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438" name="Google Shape;438;p3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9" name="Google Shape;43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
        <p:nvSpPr>
          <p:cNvPr id="440" name="Google Shape;440;p3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1">
            <a:hlinkClick/>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1">
            <a:hlinkClick/>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1">
            <a:hlinkClick/>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6" name="Shape 46"/>
        <p:cNvGrpSpPr/>
        <p:nvPr/>
      </p:nvGrpSpPr>
      <p:grpSpPr>
        <a:xfrm>
          <a:off x="0" y="0"/>
          <a:ext cx="0" cy="0"/>
          <a:chOff x="0" y="0"/>
          <a:chExt cx="0" cy="0"/>
        </a:xfrm>
      </p:grpSpPr>
      <p:grpSp>
        <p:nvGrpSpPr>
          <p:cNvPr id="47" name="Google Shape;47;p4"/>
          <p:cNvGrpSpPr/>
          <p:nvPr/>
        </p:nvGrpSpPr>
        <p:grpSpPr>
          <a:xfrm>
            <a:off x="4406400" y="0"/>
            <a:ext cx="4737600" cy="5143065"/>
            <a:chOff x="4406400" y="0"/>
            <a:chExt cx="4737600" cy="5143065"/>
          </a:xfrm>
        </p:grpSpPr>
        <p:sp>
          <p:nvSpPr>
            <p:cNvPr id="48" name="Google Shape;48;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67" name="Google Shape;67;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4" name="Shape 444"/>
        <p:cNvGrpSpPr/>
        <p:nvPr/>
      </p:nvGrpSpPr>
      <p:grpSpPr>
        <a:xfrm>
          <a:off x="0" y="0"/>
          <a:ext cx="0" cy="0"/>
          <a:chOff x="0" y="0"/>
          <a:chExt cx="0" cy="0"/>
        </a:xfrm>
      </p:grpSpPr>
      <p:sp>
        <p:nvSpPr>
          <p:cNvPr id="445" name="Google Shape;44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50" name="Shape 450"/>
        <p:cNvGrpSpPr/>
        <p:nvPr/>
      </p:nvGrpSpPr>
      <p:grpSpPr>
        <a:xfrm>
          <a:off x="0" y="0"/>
          <a:ext cx="0" cy="0"/>
          <a:chOff x="0" y="0"/>
          <a:chExt cx="0" cy="0"/>
        </a:xfrm>
      </p:grpSpPr>
      <p:sp>
        <p:nvSpPr>
          <p:cNvPr id="451" name="Google Shape;451;p3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4"/>
          <p:cNvGrpSpPr/>
          <p:nvPr/>
        </p:nvGrpSpPr>
        <p:grpSpPr>
          <a:xfrm>
            <a:off x="0" y="490"/>
            <a:ext cx="5153705" cy="5134399"/>
            <a:chOff x="0" y="75"/>
            <a:chExt cx="5153705" cy="5152950"/>
          </a:xfrm>
        </p:grpSpPr>
        <p:sp>
          <p:nvSpPr>
            <p:cNvPr id="453" name="Google Shape;453;p3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458" name="Google Shape;458;p3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459" name="Google Shape;45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60" name="Shape 460"/>
        <p:cNvGrpSpPr/>
        <p:nvPr/>
      </p:nvGrpSpPr>
      <p:grpSpPr>
        <a:xfrm>
          <a:off x="0" y="0"/>
          <a:ext cx="0" cy="0"/>
          <a:chOff x="0" y="0"/>
          <a:chExt cx="0" cy="0"/>
        </a:xfrm>
      </p:grpSpPr>
      <p:grpSp>
        <p:nvGrpSpPr>
          <p:cNvPr id="461" name="Google Shape;461;p35"/>
          <p:cNvGrpSpPr/>
          <p:nvPr/>
        </p:nvGrpSpPr>
        <p:grpSpPr>
          <a:xfrm>
            <a:off x="4406400" y="0"/>
            <a:ext cx="4737600" cy="5143065"/>
            <a:chOff x="4406400" y="0"/>
            <a:chExt cx="4737600" cy="5143065"/>
          </a:xfrm>
        </p:grpSpPr>
        <p:sp>
          <p:nvSpPr>
            <p:cNvPr id="462" name="Google Shape;462;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1" name="Google Shape;48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82" name="Shape 482"/>
        <p:cNvGrpSpPr/>
        <p:nvPr/>
      </p:nvGrpSpPr>
      <p:grpSpPr>
        <a:xfrm>
          <a:off x="0" y="0"/>
          <a:ext cx="0" cy="0"/>
          <a:chOff x="0" y="0"/>
          <a:chExt cx="0" cy="0"/>
        </a:xfrm>
      </p:grpSpPr>
      <p:grpSp>
        <p:nvGrpSpPr>
          <p:cNvPr id="483" name="Google Shape;483;p36"/>
          <p:cNvGrpSpPr/>
          <p:nvPr/>
        </p:nvGrpSpPr>
        <p:grpSpPr>
          <a:xfrm>
            <a:off x="0" y="381001"/>
            <a:ext cx="1037850" cy="1016287"/>
            <a:chOff x="0" y="381001"/>
            <a:chExt cx="1037850" cy="1016287"/>
          </a:xfrm>
        </p:grpSpPr>
        <p:sp>
          <p:nvSpPr>
            <p:cNvPr id="484" name="Google Shape;484;p3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7" name="Google Shape;487;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8" name="Google Shape;48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9" name="Shape 489"/>
        <p:cNvGrpSpPr/>
        <p:nvPr/>
      </p:nvGrpSpPr>
      <p:grpSpPr>
        <a:xfrm>
          <a:off x="0" y="0"/>
          <a:ext cx="0" cy="0"/>
          <a:chOff x="0" y="0"/>
          <a:chExt cx="0" cy="0"/>
        </a:xfrm>
      </p:grpSpPr>
      <p:grpSp>
        <p:nvGrpSpPr>
          <p:cNvPr id="490" name="Google Shape;490;p37"/>
          <p:cNvGrpSpPr/>
          <p:nvPr/>
        </p:nvGrpSpPr>
        <p:grpSpPr>
          <a:xfrm>
            <a:off x="0" y="381001"/>
            <a:ext cx="1037850" cy="1016287"/>
            <a:chOff x="0" y="381001"/>
            <a:chExt cx="1037850" cy="1016287"/>
          </a:xfrm>
        </p:grpSpPr>
        <p:sp>
          <p:nvSpPr>
            <p:cNvPr id="491" name="Google Shape;491;p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4" name="Google Shape;494;p3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5" name="Google Shape;495;p3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6" name="Google Shape;49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7" name="Shape 497"/>
        <p:cNvGrpSpPr/>
        <p:nvPr/>
      </p:nvGrpSpPr>
      <p:grpSpPr>
        <a:xfrm>
          <a:off x="0" y="0"/>
          <a:ext cx="0" cy="0"/>
          <a:chOff x="0" y="0"/>
          <a:chExt cx="0" cy="0"/>
        </a:xfrm>
      </p:grpSpPr>
      <p:grpSp>
        <p:nvGrpSpPr>
          <p:cNvPr id="498" name="Google Shape;498;p38"/>
          <p:cNvGrpSpPr/>
          <p:nvPr/>
        </p:nvGrpSpPr>
        <p:grpSpPr>
          <a:xfrm>
            <a:off x="0" y="381001"/>
            <a:ext cx="1037850" cy="1016287"/>
            <a:chOff x="0" y="381001"/>
            <a:chExt cx="1037850" cy="1016287"/>
          </a:xfrm>
        </p:grpSpPr>
        <p:sp>
          <p:nvSpPr>
            <p:cNvPr id="499" name="Google Shape;499;p3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2" name="Google Shape;50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03" name="Shape 503"/>
        <p:cNvGrpSpPr/>
        <p:nvPr/>
      </p:nvGrpSpPr>
      <p:grpSpPr>
        <a:xfrm>
          <a:off x="0" y="0"/>
          <a:ext cx="0" cy="0"/>
          <a:chOff x="0" y="0"/>
          <a:chExt cx="0" cy="0"/>
        </a:xfrm>
      </p:grpSpPr>
      <p:grpSp>
        <p:nvGrpSpPr>
          <p:cNvPr id="504" name="Google Shape;504;p39"/>
          <p:cNvGrpSpPr/>
          <p:nvPr/>
        </p:nvGrpSpPr>
        <p:grpSpPr>
          <a:xfrm>
            <a:off x="0" y="381001"/>
            <a:ext cx="1037850" cy="1016287"/>
            <a:chOff x="0" y="381001"/>
            <a:chExt cx="1037850" cy="1016287"/>
          </a:xfrm>
        </p:grpSpPr>
        <p:sp>
          <p:nvSpPr>
            <p:cNvPr id="505" name="Google Shape;505;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3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8" name="Google Shape;508;p3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9" name="Google Shape;50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10" name="Shape 510"/>
        <p:cNvGrpSpPr/>
        <p:nvPr/>
      </p:nvGrpSpPr>
      <p:grpSpPr>
        <a:xfrm>
          <a:off x="0" y="0"/>
          <a:ext cx="0" cy="0"/>
          <a:chOff x="0" y="0"/>
          <a:chExt cx="0" cy="0"/>
        </a:xfrm>
      </p:grpSpPr>
      <p:grpSp>
        <p:nvGrpSpPr>
          <p:cNvPr id="511" name="Google Shape;511;p40"/>
          <p:cNvGrpSpPr/>
          <p:nvPr/>
        </p:nvGrpSpPr>
        <p:grpSpPr>
          <a:xfrm>
            <a:off x="4406400" y="0"/>
            <a:ext cx="4737600" cy="5143500"/>
            <a:chOff x="4406400" y="0"/>
            <a:chExt cx="4737600" cy="5143500"/>
          </a:xfrm>
        </p:grpSpPr>
        <p:sp>
          <p:nvSpPr>
            <p:cNvPr id="512" name="Google Shape;512;p4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1" name="Google Shape;53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32" name="Shape 532"/>
        <p:cNvGrpSpPr/>
        <p:nvPr/>
      </p:nvGrpSpPr>
      <p:grpSpPr>
        <a:xfrm>
          <a:off x="0" y="0"/>
          <a:ext cx="0" cy="0"/>
          <a:chOff x="0" y="0"/>
          <a:chExt cx="0" cy="0"/>
        </a:xfrm>
      </p:grpSpPr>
      <p:grpSp>
        <p:nvGrpSpPr>
          <p:cNvPr id="533" name="Google Shape;533;p41"/>
          <p:cNvGrpSpPr/>
          <p:nvPr/>
        </p:nvGrpSpPr>
        <p:grpSpPr>
          <a:xfrm>
            <a:off x="0" y="381001"/>
            <a:ext cx="1037850" cy="1016287"/>
            <a:chOff x="0" y="381001"/>
            <a:chExt cx="1037850" cy="1016287"/>
          </a:xfrm>
        </p:grpSpPr>
        <p:sp>
          <p:nvSpPr>
            <p:cNvPr id="534" name="Google Shape;534;p4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41"/>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7" name="Google Shape;537;p41"/>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538" name="Google Shape;538;p41"/>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9" name="Google Shape;53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40" name="Shape 540"/>
        <p:cNvGrpSpPr/>
        <p:nvPr/>
      </p:nvGrpSpPr>
      <p:grpSpPr>
        <a:xfrm>
          <a:off x="0" y="0"/>
          <a:ext cx="0" cy="0"/>
          <a:chOff x="0" y="0"/>
          <a:chExt cx="0" cy="0"/>
        </a:xfrm>
      </p:grpSpPr>
      <p:grpSp>
        <p:nvGrpSpPr>
          <p:cNvPr id="541" name="Google Shape;541;p42"/>
          <p:cNvGrpSpPr/>
          <p:nvPr/>
        </p:nvGrpSpPr>
        <p:grpSpPr>
          <a:xfrm>
            <a:off x="0" y="4128572"/>
            <a:ext cx="698925" cy="684657"/>
            <a:chOff x="0" y="3785672"/>
            <a:chExt cx="698925" cy="684657"/>
          </a:xfrm>
        </p:grpSpPr>
        <p:sp>
          <p:nvSpPr>
            <p:cNvPr id="542" name="Google Shape;542;p4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2"/>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545" name="Google Shape;54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5"/>
          <p:cNvGrpSpPr/>
          <p:nvPr/>
        </p:nvGrpSpPr>
        <p:grpSpPr>
          <a:xfrm>
            <a:off x="0" y="381001"/>
            <a:ext cx="1037850" cy="1016287"/>
            <a:chOff x="0" y="381001"/>
            <a:chExt cx="1037850" cy="1016287"/>
          </a:xfrm>
        </p:grpSpPr>
        <p:sp>
          <p:nvSpPr>
            <p:cNvPr id="74" name="Google Shape;74;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46" name="Shape 546"/>
        <p:cNvGrpSpPr/>
        <p:nvPr/>
      </p:nvGrpSpPr>
      <p:grpSpPr>
        <a:xfrm>
          <a:off x="0" y="0"/>
          <a:ext cx="0" cy="0"/>
          <a:chOff x="0" y="0"/>
          <a:chExt cx="0" cy="0"/>
        </a:xfrm>
      </p:grpSpPr>
      <p:grpSp>
        <p:nvGrpSpPr>
          <p:cNvPr id="547" name="Google Shape;547;p43"/>
          <p:cNvGrpSpPr/>
          <p:nvPr/>
        </p:nvGrpSpPr>
        <p:grpSpPr>
          <a:xfrm>
            <a:off x="4406400" y="0"/>
            <a:ext cx="4737600" cy="5143065"/>
            <a:chOff x="4406400" y="0"/>
            <a:chExt cx="4737600" cy="5143065"/>
          </a:xfrm>
        </p:grpSpPr>
        <p:sp>
          <p:nvSpPr>
            <p:cNvPr id="548" name="Google Shape;548;p4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4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67" name="Google Shape;567;p43"/>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8" name="Google Shape;56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9" name="Shape 569"/>
        <p:cNvGrpSpPr/>
        <p:nvPr/>
      </p:nvGrpSpPr>
      <p:grpSpPr>
        <a:xfrm>
          <a:off x="0" y="0"/>
          <a:ext cx="0" cy="0"/>
          <a:chOff x="0" y="0"/>
          <a:chExt cx="0" cy="0"/>
        </a:xfrm>
      </p:grpSpPr>
      <p:sp>
        <p:nvSpPr>
          <p:cNvPr id="570" name="Google Shape;57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9" name="Shape 79"/>
        <p:cNvGrpSpPr/>
        <p:nvPr/>
      </p:nvGrpSpPr>
      <p:grpSpPr>
        <a:xfrm>
          <a:off x="0" y="0"/>
          <a:ext cx="0" cy="0"/>
          <a:chOff x="0" y="0"/>
          <a:chExt cx="0" cy="0"/>
        </a:xfrm>
      </p:grpSpPr>
      <p:sp>
        <p:nvSpPr>
          <p:cNvPr id="80" name="Google Shape;80;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1" name="Google Shape;81;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3" name="Google Shape;83;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6"/>
          <p:cNvGrpSpPr/>
          <p:nvPr/>
        </p:nvGrpSpPr>
        <p:grpSpPr>
          <a:xfrm>
            <a:off x="0" y="381001"/>
            <a:ext cx="1037850" cy="1016287"/>
            <a:chOff x="0" y="381001"/>
            <a:chExt cx="1037850" cy="1016287"/>
          </a:xfrm>
        </p:grpSpPr>
        <p:sp>
          <p:nvSpPr>
            <p:cNvPr id="88" name="Google Shape;8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1" name="Google Shape;9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2" name="Shape 92"/>
        <p:cNvGrpSpPr/>
        <p:nvPr/>
      </p:nvGrpSpPr>
      <p:grpSpPr>
        <a:xfrm>
          <a:off x="0" y="0"/>
          <a:ext cx="0" cy="0"/>
          <a:chOff x="0" y="0"/>
          <a:chExt cx="0" cy="0"/>
        </a:xfrm>
      </p:grpSpPr>
      <p:sp>
        <p:nvSpPr>
          <p:cNvPr id="93" name="Google Shape;93;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7"/>
          <p:cNvGrpSpPr/>
          <p:nvPr/>
        </p:nvGrpSpPr>
        <p:grpSpPr>
          <a:xfrm>
            <a:off x="0" y="381001"/>
            <a:ext cx="1037850" cy="1016287"/>
            <a:chOff x="0" y="381001"/>
            <a:chExt cx="1037850" cy="1016287"/>
          </a:xfrm>
        </p:grpSpPr>
        <p:sp>
          <p:nvSpPr>
            <p:cNvPr id="100" name="Google Shape;100;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3" name="Google Shape;10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104" name="Google Shape;104;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8"/>
          <p:cNvGrpSpPr/>
          <p:nvPr/>
        </p:nvGrpSpPr>
        <p:grpSpPr>
          <a:xfrm>
            <a:off x="0" y="381001"/>
            <a:ext cx="1037850" cy="1016287"/>
            <a:chOff x="0" y="381001"/>
            <a:chExt cx="1037850" cy="1016287"/>
          </a:xfrm>
        </p:grpSpPr>
        <p:sp>
          <p:nvSpPr>
            <p:cNvPr id="111" name="Google Shape;111;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4" name="Google Shape;114;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9"/>
          <p:cNvGrpSpPr/>
          <p:nvPr/>
        </p:nvGrpSpPr>
        <p:grpSpPr>
          <a:xfrm>
            <a:off x="0" y="381001"/>
            <a:ext cx="1037850" cy="1016287"/>
            <a:chOff x="0" y="381001"/>
            <a:chExt cx="1037850" cy="1016287"/>
          </a:xfrm>
        </p:grpSpPr>
        <p:sp>
          <p:nvSpPr>
            <p:cNvPr id="123" name="Google Shape;12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6" name="Google Shape;12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7" name="Shape 127"/>
        <p:cNvGrpSpPr/>
        <p:nvPr/>
      </p:nvGrpSpPr>
      <p:grpSpPr>
        <a:xfrm>
          <a:off x="0" y="0"/>
          <a:ext cx="0" cy="0"/>
          <a:chOff x="0" y="0"/>
          <a:chExt cx="0" cy="0"/>
        </a:xfrm>
      </p:grpSpPr>
      <p:sp>
        <p:nvSpPr>
          <p:cNvPr id="128" name="Google Shape;128;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0"/>
          <p:cNvGrpSpPr/>
          <p:nvPr/>
        </p:nvGrpSpPr>
        <p:grpSpPr>
          <a:xfrm>
            <a:off x="0" y="381001"/>
            <a:ext cx="1037850" cy="1016287"/>
            <a:chOff x="0" y="381001"/>
            <a:chExt cx="1037850" cy="1016287"/>
          </a:xfrm>
        </p:grpSpPr>
        <p:sp>
          <p:nvSpPr>
            <p:cNvPr id="133" name="Google Shape;133;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6" name="Google Shape;136;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7" name="Google Shape;13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2" Type="http://schemas.openxmlformats.org/officeDocument/2006/relationships/theme" Target="../theme/theme4.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227" name="Shape 227"/>
        <p:cNvGrpSpPr/>
        <p:nvPr/>
      </p:nvGrpSpPr>
      <p:grpSpPr>
        <a:xfrm>
          <a:off x="0" y="0"/>
          <a:ext cx="0" cy="0"/>
          <a:chOff x="0" y="0"/>
          <a:chExt cx="0" cy="0"/>
        </a:xfrm>
      </p:grpSpPr>
      <p:sp>
        <p:nvSpPr>
          <p:cNvPr id="228" name="Google Shape;22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229" name="Google Shape;22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230" name="Google Shape;23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446" name="Shape 446"/>
        <p:cNvGrpSpPr/>
        <p:nvPr/>
      </p:nvGrpSpPr>
      <p:grpSpPr>
        <a:xfrm>
          <a:off x="0" y="0"/>
          <a:ext cx="0" cy="0"/>
          <a:chOff x="0" y="0"/>
          <a:chExt cx="0" cy="0"/>
        </a:xfrm>
      </p:grpSpPr>
      <p:sp>
        <p:nvSpPr>
          <p:cNvPr id="447" name="Google Shape;44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448" name="Google Shape;448;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449" name="Google Shape;44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8.jpg"/><Relationship Id="rId5" Type="http://schemas.openxmlformats.org/officeDocument/2006/relationships/image" Target="../media/image14.png"/><Relationship Id="rId6" Type="http://schemas.openxmlformats.org/officeDocument/2006/relationships/image" Target="../media/image3.jpg"/><Relationship Id="rId7" Type="http://schemas.openxmlformats.org/officeDocument/2006/relationships/image" Target="../media/image27.png"/><Relationship Id="rId8" Type="http://schemas.openxmlformats.org/officeDocument/2006/relationships/image" Target="../media/image3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hyperlink" Target="https://github.com/MITS-Felucca/Felucc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45"/>
          <p:cNvSpPr txBox="1"/>
          <p:nvPr>
            <p:ph type="ctrTitle"/>
          </p:nvPr>
        </p:nvSpPr>
        <p:spPr>
          <a:xfrm>
            <a:off x="3537150" y="1261850"/>
            <a:ext cx="5017500" cy="18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a:t>Felucca</a:t>
            </a:r>
            <a:endParaRPr b="1"/>
          </a:p>
          <a:p>
            <a:pPr indent="0" lvl="0" marL="0" rtl="0" algn="l">
              <a:spcBef>
                <a:spcPts val="0"/>
              </a:spcBef>
              <a:spcAft>
                <a:spcPts val="0"/>
              </a:spcAft>
              <a:buNone/>
            </a:pPr>
            <a:r>
              <a:rPr lang="zh-HK"/>
              <a:t>A Control Center for Pharos Tools</a:t>
            </a:r>
            <a:endParaRPr/>
          </a:p>
        </p:txBody>
      </p:sp>
      <p:sp>
        <p:nvSpPr>
          <p:cNvPr id="576" name="Google Shape;576;p45"/>
          <p:cNvSpPr txBox="1"/>
          <p:nvPr>
            <p:ph idx="1" type="subTitle"/>
          </p:nvPr>
        </p:nvSpPr>
        <p:spPr>
          <a:xfrm>
            <a:off x="5083950" y="3696325"/>
            <a:ext cx="3731100" cy="91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HK">
                <a:latin typeface="Montserrat"/>
                <a:ea typeface="Montserrat"/>
                <a:cs typeface="Montserrat"/>
                <a:sym typeface="Montserrat"/>
              </a:rPr>
              <a:t>Team BugHunter</a:t>
            </a:r>
            <a:endParaRPr b="1">
              <a:latin typeface="Montserrat"/>
              <a:ea typeface="Montserrat"/>
              <a:cs typeface="Montserrat"/>
              <a:sym typeface="Montserrat"/>
            </a:endParaRPr>
          </a:p>
          <a:p>
            <a:pPr indent="0" lvl="0" marL="0" rtl="0" algn="l">
              <a:lnSpc>
                <a:spcPct val="115000"/>
              </a:lnSpc>
              <a:spcBef>
                <a:spcPts val="1600"/>
              </a:spcBef>
              <a:spcAft>
                <a:spcPts val="1600"/>
              </a:spcAft>
              <a:buNone/>
            </a:pPr>
            <a:r>
              <a:rPr lang="zh-HK">
                <a:latin typeface="Montserrat"/>
                <a:ea typeface="Montserrat"/>
                <a:cs typeface="Montserrat"/>
                <a:sym typeface="Montserrat"/>
              </a:rPr>
              <a:t>Di Mu, </a:t>
            </a:r>
            <a:r>
              <a:rPr lang="zh-HK">
                <a:latin typeface="Montserrat"/>
                <a:ea typeface="Montserrat"/>
                <a:cs typeface="Montserrat"/>
                <a:sym typeface="Montserrat"/>
              </a:rPr>
              <a:t>Guancheng Li, Sudi Lyu, Zihao Zhou</a:t>
            </a:r>
            <a:endParaRPr>
              <a:latin typeface="Montserrat"/>
              <a:ea typeface="Montserrat"/>
              <a:cs typeface="Montserrat"/>
              <a:sym typeface="Montserrat"/>
            </a:endParaRPr>
          </a:p>
        </p:txBody>
      </p:sp>
      <p:sp>
        <p:nvSpPr>
          <p:cNvPr id="577" name="Google Shape;57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pic>
        <p:nvPicPr>
          <p:cNvPr id="578" name="Google Shape;578;p45"/>
          <p:cNvPicPr preferRelativeResize="0"/>
          <p:nvPr/>
        </p:nvPicPr>
        <p:blipFill>
          <a:blip r:embed="rId3">
            <a:alphaModFix/>
          </a:blip>
          <a:stretch>
            <a:fillRect/>
          </a:stretch>
        </p:blipFill>
        <p:spPr>
          <a:xfrm>
            <a:off x="6021975" y="1395525"/>
            <a:ext cx="1378750" cy="55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5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Glossary (Cont.)</a:t>
            </a:r>
            <a:endParaRPr/>
          </a:p>
        </p:txBody>
      </p:sp>
      <p:sp>
        <p:nvSpPr>
          <p:cNvPr id="664" name="Google Shape;664;p54"/>
          <p:cNvSpPr txBox="1"/>
          <p:nvPr/>
        </p:nvSpPr>
        <p:spPr>
          <a:xfrm>
            <a:off x="594360" y="1384050"/>
            <a:ext cx="7955400" cy="361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Task</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A</a:t>
            </a:r>
            <a:r>
              <a:rPr b="0" i="0" lang="zh-HK" sz="1600" u="none" cap="none" strike="noStrike">
                <a:solidFill>
                  <a:schemeClr val="lt1"/>
                </a:solidFill>
                <a:latin typeface="Montserrat"/>
                <a:ea typeface="Montserrat"/>
                <a:cs typeface="Montserrat"/>
                <a:sym typeface="Montserrat"/>
              </a:rPr>
              <a:t> task is </a:t>
            </a:r>
            <a:r>
              <a:rPr b="0" i="0" lang="zh-HK" sz="1600" u="sng" cap="none" strike="noStrike">
                <a:solidFill>
                  <a:schemeClr val="lt1"/>
                </a:solidFill>
                <a:latin typeface="Montserrat"/>
                <a:ea typeface="Montserrat"/>
                <a:cs typeface="Montserrat"/>
                <a:sym typeface="Montserrat"/>
              </a:rPr>
              <a:t>an execution of a single tool </a:t>
            </a:r>
            <a:r>
              <a:rPr b="0" i="0" lang="zh-HK" sz="1600" u="none" cap="none" strike="noStrike">
                <a:solidFill>
                  <a:schemeClr val="lt1"/>
                </a:solidFill>
                <a:latin typeface="Montserrat"/>
                <a:ea typeface="Montserrat"/>
                <a:cs typeface="Montserrat"/>
                <a:sym typeface="Montserrat"/>
              </a:rPr>
              <a:t>with a single binary executable.</a:t>
            </a:r>
            <a:endParaRPr/>
          </a:p>
          <a:p>
            <a:pPr indent="0" lvl="0" marL="0" marR="0" rtl="0" algn="l">
              <a:lnSpc>
                <a:spcPct val="100000"/>
              </a:lnSpc>
              <a:spcBef>
                <a:spcPts val="0"/>
              </a:spcBef>
              <a:spcAft>
                <a:spcPts val="0"/>
              </a:spcAft>
              <a:buClr>
                <a:schemeClr val="lt1"/>
              </a:buClr>
              <a:buSzPts val="2400"/>
              <a:buFont typeface="Montserrat"/>
              <a:buNone/>
            </a:pPr>
            <a:r>
              <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Job</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A </a:t>
            </a:r>
            <a:r>
              <a:rPr b="0" i="0" lang="zh-HK" sz="1600" u="none" cap="none" strike="noStrike">
                <a:solidFill>
                  <a:schemeClr val="lt1"/>
                </a:solidFill>
                <a:latin typeface="Montserrat"/>
                <a:ea typeface="Montserrat"/>
                <a:cs typeface="Montserrat"/>
                <a:sym typeface="Montserrat"/>
              </a:rPr>
              <a:t>job is </a:t>
            </a:r>
            <a:r>
              <a:rPr b="0" i="0" lang="zh-HK" sz="1600" u="sng" cap="none" strike="noStrike">
                <a:solidFill>
                  <a:schemeClr val="lt1"/>
                </a:solidFill>
                <a:latin typeface="Montserrat"/>
                <a:ea typeface="Montserrat"/>
                <a:cs typeface="Montserrat"/>
                <a:sym typeface="Montserrat"/>
              </a:rPr>
              <a:t>a collection of tasks.</a:t>
            </a:r>
            <a:r>
              <a:rPr b="0" i="0" lang="zh-HK" sz="1600" u="none" cap="none" strike="noStrike">
                <a:solidFill>
                  <a:schemeClr val="lt1"/>
                </a:solidFill>
                <a:latin typeface="Montserrat"/>
                <a:ea typeface="Montserrat"/>
                <a:cs typeface="Montserrat"/>
                <a:sym typeface="Montserrat"/>
              </a:rPr>
              <a:t> Tasks in jobs need to be executed by some pattern determined by their relationships. A job is finished only if all the tasks are finished in a good manner.</a:t>
            </a:r>
            <a:endParaRPr/>
          </a:p>
          <a:p>
            <a:pPr indent="0" lvl="0" marL="0" marR="0" rtl="0" algn="l">
              <a:lnSpc>
                <a:spcPct val="100000"/>
              </a:lnSpc>
              <a:spcBef>
                <a:spcPts val="0"/>
              </a:spcBef>
              <a:spcAft>
                <a:spcPts val="0"/>
              </a:spcAft>
              <a:buClr>
                <a:schemeClr val="lt1"/>
              </a:buClr>
              <a:buSzPts val="2400"/>
              <a:buFont typeface="Montserrat"/>
              <a:buNone/>
            </a:pPr>
            <a:r>
              <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0" i="0" lang="zh-HK" sz="2000" u="none" cap="none" strike="noStrike">
                <a:solidFill>
                  <a:schemeClr val="lt1"/>
                </a:solidFill>
                <a:latin typeface="Montserrat"/>
                <a:ea typeface="Montserrat"/>
                <a:cs typeface="Montserrat"/>
                <a:sym typeface="Montserrat"/>
              </a:rPr>
              <a:t>Three kinds of outputs from tools:</a:t>
            </a:r>
            <a:endParaRPr b="0" i="0" sz="2000" u="none" cap="none" strike="noStrike">
              <a:solidFill>
                <a:schemeClr val="lt1"/>
              </a:solidFill>
              <a:latin typeface="Montserrat"/>
              <a:ea typeface="Montserrat"/>
              <a:cs typeface="Montserrat"/>
              <a:sym typeface="Montserrat"/>
            </a:endParaRPr>
          </a:p>
          <a:p>
            <a:pPr indent="-285750" lvl="0" marL="285750" marR="0" rtl="0" algn="l">
              <a:lnSpc>
                <a:spcPct val="100000"/>
              </a:lnSpc>
              <a:spcBef>
                <a:spcPts val="0"/>
              </a:spcBef>
              <a:spcAft>
                <a:spcPts val="0"/>
              </a:spcAft>
              <a:buClr>
                <a:schemeClr val="lt1"/>
              </a:buClr>
              <a:buSzPts val="2400"/>
              <a:buFont typeface="Arial"/>
              <a:buChar char="•"/>
            </a:pPr>
            <a:r>
              <a:rPr b="1" i="0" lang="zh-HK" sz="1600" u="none" cap="none" strike="noStrike">
                <a:solidFill>
                  <a:schemeClr val="lt1"/>
                </a:solidFill>
                <a:latin typeface="Montserrat"/>
                <a:ea typeface="Montserrat"/>
                <a:cs typeface="Montserrat"/>
                <a:sym typeface="Montserrat"/>
              </a:rPr>
              <a:t>Log</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T</a:t>
            </a:r>
            <a:r>
              <a:rPr b="0" i="0" lang="zh-HK" sz="1600" u="none" cap="none" strike="noStrike">
                <a:solidFill>
                  <a:schemeClr val="lt1"/>
                </a:solidFill>
                <a:latin typeface="Montserrat"/>
                <a:ea typeface="Montserrat"/>
                <a:cs typeface="Montserrat"/>
                <a:sym typeface="Montserrat"/>
              </a:rPr>
              <a:t>he log file generated by tools, the inner information of execution</a:t>
            </a:r>
            <a:endParaRPr b="0" i="0" sz="1600" u="none" cap="none" strike="noStrike">
              <a:solidFill>
                <a:schemeClr val="lt1"/>
              </a:solidFill>
              <a:latin typeface="Montserrat"/>
              <a:ea typeface="Montserrat"/>
              <a:cs typeface="Montserrat"/>
              <a:sym typeface="Montserrat"/>
            </a:endParaRPr>
          </a:p>
          <a:p>
            <a:pPr indent="-285750" lvl="0" marL="285750" marR="0" rtl="0" algn="l">
              <a:lnSpc>
                <a:spcPct val="100000"/>
              </a:lnSpc>
              <a:spcBef>
                <a:spcPts val="0"/>
              </a:spcBef>
              <a:spcAft>
                <a:spcPts val="0"/>
              </a:spcAft>
              <a:buClr>
                <a:schemeClr val="lt1"/>
              </a:buClr>
              <a:buSzPts val="2400"/>
              <a:buFont typeface="Arial"/>
              <a:buChar char="•"/>
            </a:pPr>
            <a:r>
              <a:rPr b="1" i="0" lang="zh-HK" sz="1600" u="none" cap="none" strike="noStrike">
                <a:solidFill>
                  <a:schemeClr val="lt1"/>
                </a:solidFill>
                <a:latin typeface="Montserrat"/>
                <a:ea typeface="Montserrat"/>
                <a:cs typeface="Montserrat"/>
                <a:sym typeface="Montserrat"/>
              </a:rPr>
              <a:t>Output(file</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T</a:t>
            </a:r>
            <a:r>
              <a:rPr b="0" i="0" lang="zh-HK" sz="1600" u="none" cap="none" strike="noStrike">
                <a:solidFill>
                  <a:schemeClr val="lt1"/>
                </a:solidFill>
                <a:latin typeface="Montserrat"/>
                <a:ea typeface="Montserrat"/>
                <a:cs typeface="Montserrat"/>
                <a:sym typeface="Montserrat"/>
              </a:rPr>
              <a:t>he output file generated by tools, outcome of execution</a:t>
            </a:r>
            <a:endParaRPr b="0" i="0" sz="1600" u="none" cap="none" strike="noStrike">
              <a:solidFill>
                <a:schemeClr val="lt1"/>
              </a:solidFill>
              <a:latin typeface="Montserrat"/>
              <a:ea typeface="Montserrat"/>
              <a:cs typeface="Montserrat"/>
              <a:sym typeface="Montserrat"/>
            </a:endParaRPr>
          </a:p>
          <a:p>
            <a:pPr indent="-285750" lvl="0" marL="285750" marR="0" rtl="0" algn="l">
              <a:lnSpc>
                <a:spcPct val="100000"/>
              </a:lnSpc>
              <a:spcBef>
                <a:spcPts val="0"/>
              </a:spcBef>
              <a:spcAft>
                <a:spcPts val="0"/>
              </a:spcAft>
              <a:buClr>
                <a:schemeClr val="lt1"/>
              </a:buClr>
              <a:buSzPts val="2400"/>
              <a:buFont typeface="Arial"/>
              <a:buChar char="•"/>
            </a:pPr>
            <a:r>
              <a:rPr b="1" i="0" lang="zh-HK" sz="1600" u="none" cap="none" strike="noStrike">
                <a:solidFill>
                  <a:schemeClr val="lt1"/>
                </a:solidFill>
                <a:latin typeface="Montserrat"/>
                <a:ea typeface="Montserrat"/>
                <a:cs typeface="Montserrat"/>
                <a:sym typeface="Montserrat"/>
              </a:rPr>
              <a:t>Command line output</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T</a:t>
            </a:r>
            <a:r>
              <a:rPr b="0" i="0" lang="zh-HK" sz="1600" u="none" cap="none" strike="noStrike">
                <a:solidFill>
                  <a:schemeClr val="lt1"/>
                </a:solidFill>
                <a:latin typeface="Montserrat"/>
                <a:ea typeface="Montserrat"/>
                <a:cs typeface="Montserrat"/>
                <a:sym typeface="Montserrat"/>
              </a:rPr>
              <a:t>he output of standard output of tools, explicit information of execution</a:t>
            </a:r>
            <a:endParaRPr/>
          </a:p>
          <a:p>
            <a:pPr indent="0" lvl="0" marL="0" marR="0" rtl="0" algn="l">
              <a:lnSpc>
                <a:spcPct val="100000"/>
              </a:lnSpc>
              <a:spcBef>
                <a:spcPts val="0"/>
              </a:spcBef>
              <a:spcAft>
                <a:spcPts val="0"/>
              </a:spcAft>
              <a:buClr>
                <a:schemeClr val="lt1"/>
              </a:buClr>
              <a:buSzPts val="2400"/>
              <a:buFont typeface="Montserrat"/>
              <a:buNone/>
            </a:pPr>
            <a:r>
              <a:t/>
            </a:r>
            <a:endParaRPr b="1"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0" i="0" sz="1600" u="none" cap="none" strike="noStrike">
              <a:solidFill>
                <a:schemeClr val="lt1"/>
              </a:solidFill>
              <a:latin typeface="Montserrat"/>
              <a:ea typeface="Montserrat"/>
              <a:cs typeface="Montserrat"/>
              <a:sym typeface="Montserrat"/>
            </a:endParaRPr>
          </a:p>
        </p:txBody>
      </p:sp>
      <p:sp>
        <p:nvSpPr>
          <p:cNvPr id="665" name="Google Shape;66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User </a:t>
            </a:r>
            <a:r>
              <a:rPr lang="zh-HK"/>
              <a:t>Analysis</a:t>
            </a:r>
            <a:endParaRPr/>
          </a:p>
        </p:txBody>
      </p:sp>
      <p:sp>
        <p:nvSpPr>
          <p:cNvPr id="671" name="Google Shape;671;p55"/>
          <p:cNvSpPr txBox="1"/>
          <p:nvPr/>
        </p:nvSpPr>
        <p:spPr>
          <a:xfrm>
            <a:off x="655320" y="1406236"/>
            <a:ext cx="7955280" cy="10855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zh-HK" sz="1600" u="none" cap="none" strike="noStrike">
                <a:solidFill>
                  <a:schemeClr val="lt1"/>
                </a:solidFill>
                <a:latin typeface="Montserrat"/>
                <a:ea typeface="Montserrat"/>
                <a:cs typeface="Montserrat"/>
                <a:sym typeface="Montserrat"/>
              </a:rPr>
              <a:t>There are three kinds of users. </a:t>
            </a:r>
            <a:endParaRPr sz="1600"/>
          </a:p>
          <a:p>
            <a:pPr indent="0" lvl="0" marL="0" marR="0" rtl="0" algn="l">
              <a:lnSpc>
                <a:spcPct val="100000"/>
              </a:lnSpc>
              <a:spcBef>
                <a:spcPts val="0"/>
              </a:spcBef>
              <a:spcAft>
                <a:spcPts val="0"/>
              </a:spcAft>
              <a:buClr>
                <a:schemeClr val="lt1"/>
              </a:buClr>
              <a:buSzPts val="2400"/>
              <a:buFont typeface="Montserrat"/>
              <a:buNone/>
            </a:pPr>
            <a:r>
              <a:rPr b="0" i="0" lang="zh-HK" sz="1600" u="none" cap="none" strike="noStrike">
                <a:solidFill>
                  <a:schemeClr val="lt1"/>
                </a:solidFill>
                <a:latin typeface="Montserrat"/>
                <a:ea typeface="Montserrat"/>
                <a:cs typeface="Montserrat"/>
                <a:sym typeface="Montserrat"/>
              </a:rPr>
              <a:t>All of them will </a:t>
            </a:r>
            <a:r>
              <a:rPr b="0" i="0" lang="zh-HK" sz="1600" u="sng" cap="none" strike="noStrike">
                <a:solidFill>
                  <a:schemeClr val="lt1"/>
                </a:solidFill>
                <a:latin typeface="Montserrat"/>
                <a:ea typeface="Montserrat"/>
                <a:cs typeface="Montserrat"/>
                <a:sym typeface="Montserrat"/>
              </a:rPr>
              <a:t>use Felucca to execute Pharos tools</a:t>
            </a:r>
            <a:r>
              <a:rPr b="0" i="0" lang="zh-HK" sz="1600" u="none" cap="none" strike="noStrike">
                <a:solidFill>
                  <a:schemeClr val="lt1"/>
                </a:solidFill>
                <a:latin typeface="Montserrat"/>
                <a:ea typeface="Montserrat"/>
                <a:cs typeface="Montserrat"/>
                <a:sym typeface="Montserrat"/>
              </a:rPr>
              <a:t>.</a:t>
            </a:r>
            <a:endParaRPr b="0" i="0" sz="1600" u="none" cap="none" strike="noStrike">
              <a:solidFill>
                <a:schemeClr val="lt1"/>
              </a:solidFill>
              <a:latin typeface="Montserrat"/>
              <a:ea typeface="Montserrat"/>
              <a:cs typeface="Montserrat"/>
              <a:sym typeface="Montserrat"/>
            </a:endParaRPr>
          </a:p>
        </p:txBody>
      </p:sp>
      <p:sp>
        <p:nvSpPr>
          <p:cNvPr id="672" name="Google Shape;672;p55"/>
          <p:cNvSpPr txBox="1"/>
          <p:nvPr/>
        </p:nvSpPr>
        <p:spPr>
          <a:xfrm>
            <a:off x="655320" y="2087880"/>
            <a:ext cx="7955400" cy="2430900"/>
          </a:xfrm>
          <a:prstGeom prst="rect">
            <a:avLst/>
          </a:prstGeom>
          <a:noFill/>
          <a:ln>
            <a:noFill/>
          </a:ln>
        </p:spPr>
        <p:txBody>
          <a:bodyPr anchorCtr="0" anchor="t" bIns="91425" lIns="91425" spcFirstLastPara="1" rIns="91425" wrap="square" tIns="91425">
            <a:noAutofit/>
          </a:bodyPr>
          <a:lstStyle/>
          <a:p>
            <a:pPr indent="-292100" lvl="0" marL="342900" marR="0" rtl="0" algn="l">
              <a:lnSpc>
                <a:spcPct val="100000"/>
              </a:lnSpc>
              <a:spcBef>
                <a:spcPts val="0"/>
              </a:spcBef>
              <a:spcAft>
                <a:spcPts val="0"/>
              </a:spcAft>
              <a:buClr>
                <a:schemeClr val="lt1"/>
              </a:buClr>
              <a:buSzPts val="1600"/>
              <a:buFont typeface="Arial"/>
              <a:buChar char="•"/>
            </a:pPr>
            <a:r>
              <a:rPr b="1" i="0" lang="zh-HK" sz="1600" u="none" cap="none" strike="noStrike">
                <a:solidFill>
                  <a:schemeClr val="lt1"/>
                </a:solidFill>
                <a:latin typeface="Montserrat"/>
                <a:ea typeface="Montserrat"/>
                <a:cs typeface="Montserrat"/>
                <a:sym typeface="Montserrat"/>
              </a:rPr>
              <a:t>Analysts</a:t>
            </a:r>
            <a:r>
              <a:rPr b="0" i="0" lang="zh-HK" sz="1600" u="none" cap="none" strike="noStrike">
                <a:solidFill>
                  <a:schemeClr val="lt1"/>
                </a:solidFill>
                <a:latin typeface="Montserrat"/>
                <a:ea typeface="Montserrat"/>
                <a:cs typeface="Montserrat"/>
                <a:sym typeface="Montserrat"/>
              </a:rPr>
              <a:t> have security concerns, and thus may run Pharos without Internet. Not interested in the source code of Pharos.</a:t>
            </a:r>
            <a:endParaRPr sz="1600"/>
          </a:p>
          <a:p>
            <a:pPr indent="-190500" lvl="0" marL="342900" marR="0" rtl="0" algn="l">
              <a:lnSpc>
                <a:spcPct val="100000"/>
              </a:lnSpc>
              <a:spcBef>
                <a:spcPts val="0"/>
              </a:spcBef>
              <a:spcAft>
                <a:spcPts val="0"/>
              </a:spcAft>
              <a:buClr>
                <a:schemeClr val="lt1"/>
              </a:buClr>
              <a:buSzPts val="2400"/>
              <a:buFont typeface="Arial"/>
              <a:buNone/>
            </a:pPr>
            <a:r>
              <a:t/>
            </a:r>
            <a:endParaRPr b="0" i="0" sz="1600" u="none" cap="none" strike="noStrike">
              <a:solidFill>
                <a:schemeClr val="lt1"/>
              </a:solidFill>
              <a:latin typeface="Montserrat"/>
              <a:ea typeface="Montserrat"/>
              <a:cs typeface="Montserrat"/>
              <a:sym typeface="Montserrat"/>
            </a:endParaRPr>
          </a:p>
          <a:p>
            <a:pPr indent="-292100" lvl="0" marL="342900" marR="0" rtl="0" algn="l">
              <a:lnSpc>
                <a:spcPct val="100000"/>
              </a:lnSpc>
              <a:spcBef>
                <a:spcPts val="0"/>
              </a:spcBef>
              <a:spcAft>
                <a:spcPts val="0"/>
              </a:spcAft>
              <a:buClr>
                <a:schemeClr val="lt1"/>
              </a:buClr>
              <a:buSzPts val="1600"/>
              <a:buFont typeface="Arial"/>
              <a:buChar char="•"/>
            </a:pPr>
            <a:r>
              <a:rPr b="1" i="0" lang="zh-HK" sz="1600" u="none" cap="none" strike="noStrike">
                <a:solidFill>
                  <a:schemeClr val="lt1"/>
                </a:solidFill>
                <a:latin typeface="Montserrat"/>
                <a:ea typeface="Montserrat"/>
                <a:cs typeface="Montserrat"/>
                <a:sym typeface="Montserrat"/>
              </a:rPr>
              <a:t>Researchers</a:t>
            </a:r>
            <a:r>
              <a:rPr b="0" i="0" lang="zh-HK" sz="1600" u="none" cap="none" strike="noStrike">
                <a:solidFill>
                  <a:schemeClr val="lt1"/>
                </a:solidFill>
                <a:latin typeface="Montserrat"/>
                <a:ea typeface="Montserrat"/>
                <a:cs typeface="Montserrat"/>
                <a:sym typeface="Montserrat"/>
              </a:rPr>
              <a:t> care less about security. Besides, they would like to test their own tools, while they can’t modify Pharos tools.</a:t>
            </a:r>
            <a:endParaRPr sz="1600"/>
          </a:p>
          <a:p>
            <a:pPr indent="-190500" lvl="0" marL="342900" marR="0" rtl="0" algn="l">
              <a:lnSpc>
                <a:spcPct val="100000"/>
              </a:lnSpc>
              <a:spcBef>
                <a:spcPts val="0"/>
              </a:spcBef>
              <a:spcAft>
                <a:spcPts val="0"/>
              </a:spcAft>
              <a:buClr>
                <a:schemeClr val="lt1"/>
              </a:buClr>
              <a:buSzPts val="2400"/>
              <a:buFont typeface="Arial"/>
              <a:buNone/>
            </a:pPr>
            <a:r>
              <a:t/>
            </a:r>
            <a:endParaRPr b="0" i="0" sz="1600" u="none" cap="none" strike="noStrike">
              <a:solidFill>
                <a:schemeClr val="lt1"/>
              </a:solidFill>
              <a:latin typeface="Montserrat"/>
              <a:ea typeface="Montserrat"/>
              <a:cs typeface="Montserrat"/>
              <a:sym typeface="Montserrat"/>
            </a:endParaRPr>
          </a:p>
          <a:p>
            <a:pPr indent="-292100" lvl="0" marL="342900" marR="0" rtl="0" algn="l">
              <a:lnSpc>
                <a:spcPct val="100000"/>
              </a:lnSpc>
              <a:spcBef>
                <a:spcPts val="0"/>
              </a:spcBef>
              <a:spcAft>
                <a:spcPts val="0"/>
              </a:spcAft>
              <a:buClr>
                <a:schemeClr val="lt1"/>
              </a:buClr>
              <a:buSzPts val="1600"/>
              <a:buFont typeface="Arial"/>
              <a:buChar char="•"/>
            </a:pPr>
            <a:r>
              <a:rPr b="1" i="0" lang="zh-HK" sz="1600" u="none" cap="none" strike="noStrike">
                <a:solidFill>
                  <a:schemeClr val="lt1"/>
                </a:solidFill>
                <a:latin typeface="Montserrat"/>
                <a:ea typeface="Montserrat"/>
                <a:cs typeface="Montserrat"/>
                <a:sym typeface="Montserrat"/>
              </a:rPr>
              <a:t>Developers</a:t>
            </a:r>
            <a:r>
              <a:rPr b="0" i="0" lang="zh-HK" sz="1600" u="none" cap="none" strike="noStrike">
                <a:solidFill>
                  <a:schemeClr val="lt1"/>
                </a:solidFill>
                <a:latin typeface="Montserrat"/>
                <a:ea typeface="Montserrat"/>
                <a:cs typeface="Montserrat"/>
                <a:sym typeface="Montserrat"/>
              </a:rPr>
              <a:t> can update Pharos tools to the newest version. They can update the Pharos </a:t>
            </a:r>
            <a:r>
              <a:rPr lang="zh-HK" sz="1600">
                <a:solidFill>
                  <a:schemeClr val="lt1"/>
                </a:solidFill>
                <a:latin typeface="Montserrat"/>
                <a:ea typeface="Montserrat"/>
                <a:cs typeface="Montserrat"/>
                <a:sym typeface="Montserrat"/>
              </a:rPr>
              <a:t>Toolset</a:t>
            </a:r>
            <a:r>
              <a:rPr b="0" i="0" lang="zh-HK" sz="1600" u="none" cap="none" strike="noStrike">
                <a:solidFill>
                  <a:schemeClr val="lt1"/>
                </a:solidFill>
                <a:latin typeface="Montserrat"/>
                <a:ea typeface="Montserrat"/>
                <a:cs typeface="Montserrat"/>
                <a:sym typeface="Montserrat"/>
              </a:rPr>
              <a:t>.</a:t>
            </a:r>
            <a:endParaRPr b="0" i="0" sz="1600" u="none" cap="none" strike="noStrike">
              <a:solidFill>
                <a:schemeClr val="lt1"/>
              </a:solidFill>
              <a:latin typeface="Montserrat"/>
              <a:ea typeface="Montserrat"/>
              <a:cs typeface="Montserrat"/>
              <a:sym typeface="Montserrat"/>
            </a:endParaRPr>
          </a:p>
        </p:txBody>
      </p:sp>
      <p:sp>
        <p:nvSpPr>
          <p:cNvPr id="673" name="Google Shape;67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5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Requirements Analysis</a:t>
            </a:r>
            <a:endParaRPr/>
          </a:p>
        </p:txBody>
      </p:sp>
      <p:sp>
        <p:nvSpPr>
          <p:cNvPr id="679" name="Google Shape;679;p56"/>
          <p:cNvSpPr txBox="1"/>
          <p:nvPr/>
        </p:nvSpPr>
        <p:spPr>
          <a:xfrm>
            <a:off x="655320" y="1307850"/>
            <a:ext cx="7955280" cy="87214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zh-HK" sz="2000" u="none" cap="none" strike="noStrike">
                <a:solidFill>
                  <a:schemeClr val="lt1"/>
                </a:solidFill>
                <a:latin typeface="Montserrat"/>
                <a:ea typeface="Montserrat"/>
                <a:cs typeface="Montserrat"/>
                <a:sym typeface="Montserrat"/>
              </a:rPr>
              <a:t>Non-functional requirements:</a:t>
            </a:r>
            <a:endParaRPr b="0" i="0" sz="2000" u="none" cap="none" strike="noStrike">
              <a:solidFill>
                <a:schemeClr val="lt1"/>
              </a:solidFill>
              <a:latin typeface="Montserrat"/>
              <a:ea typeface="Montserrat"/>
              <a:cs typeface="Montserrat"/>
              <a:sym typeface="Montserrat"/>
            </a:endParaRPr>
          </a:p>
        </p:txBody>
      </p:sp>
      <p:sp>
        <p:nvSpPr>
          <p:cNvPr id="680" name="Google Shape;680;p56"/>
          <p:cNvSpPr txBox="1"/>
          <p:nvPr/>
        </p:nvSpPr>
        <p:spPr>
          <a:xfrm>
            <a:off x="655320" y="1675447"/>
            <a:ext cx="7955400" cy="3116700"/>
          </a:xfrm>
          <a:prstGeom prst="rect">
            <a:avLst/>
          </a:prstGeom>
          <a:noFill/>
          <a:ln>
            <a:noFill/>
          </a:ln>
        </p:spPr>
        <p:txBody>
          <a:bodyPr anchorCtr="0" anchor="t" bIns="91425" lIns="91425" spcFirstLastPara="1" rIns="91425" wrap="square" tIns="91425">
            <a:noAutofit/>
          </a:bodyPr>
          <a:lstStyle/>
          <a:p>
            <a:pPr indent="-292100" lvl="0" marL="342900" marR="0" rtl="0" algn="l">
              <a:lnSpc>
                <a:spcPct val="100000"/>
              </a:lnSpc>
              <a:spcBef>
                <a:spcPts val="0"/>
              </a:spcBef>
              <a:spcAft>
                <a:spcPts val="0"/>
              </a:spcAft>
              <a:buClr>
                <a:schemeClr val="lt1"/>
              </a:buClr>
              <a:buSzPts val="1600"/>
              <a:buFont typeface="Arial"/>
              <a:buChar char="•"/>
            </a:pPr>
            <a:r>
              <a:rPr b="1" i="0" lang="zh-HK" sz="1600" u="none" cap="none" strike="noStrike">
                <a:solidFill>
                  <a:schemeClr val="lt1"/>
                </a:solidFill>
                <a:latin typeface="Montserrat"/>
                <a:ea typeface="Montserrat"/>
                <a:cs typeface="Montserrat"/>
                <a:sym typeface="Montserrat"/>
              </a:rPr>
              <a:t>Isolation:</a:t>
            </a:r>
            <a:r>
              <a:rPr b="0" i="0" lang="zh-HK" sz="1600" u="none" cap="none" strike="noStrike">
                <a:solidFill>
                  <a:schemeClr val="lt1"/>
                </a:solidFill>
                <a:latin typeface="Montserrat"/>
                <a:ea typeface="Montserrat"/>
                <a:cs typeface="Montserrat"/>
                <a:sym typeface="Montserrat"/>
              </a:rPr>
              <a:t> As the binary files could be malicious, it is important to protect the host OS by isolating the analysis process. We decide to use Docker to achieve this.</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292100" lvl="0" marL="342900" marR="0" rtl="0" algn="l">
              <a:lnSpc>
                <a:spcPct val="100000"/>
              </a:lnSpc>
              <a:spcBef>
                <a:spcPts val="0"/>
              </a:spcBef>
              <a:spcAft>
                <a:spcPts val="0"/>
              </a:spcAft>
              <a:buClr>
                <a:schemeClr val="lt1"/>
              </a:buClr>
              <a:buSzPts val="1600"/>
              <a:buFont typeface="Arial"/>
              <a:buChar char="•"/>
            </a:pPr>
            <a:r>
              <a:rPr b="1" lang="zh-HK" sz="1600">
                <a:solidFill>
                  <a:schemeClr val="lt1"/>
                </a:solidFill>
                <a:latin typeface="Montserrat"/>
                <a:ea typeface="Montserrat"/>
                <a:cs typeface="Montserrat"/>
                <a:sym typeface="Montserrat"/>
              </a:rPr>
              <a:t>Absence of Internet Access</a:t>
            </a:r>
            <a:r>
              <a:rPr b="1" i="0" lang="zh-HK" sz="1600" u="none" cap="none" strike="noStrike">
                <a:solidFill>
                  <a:schemeClr val="lt1"/>
                </a:solidFill>
                <a:latin typeface="Montserrat"/>
                <a:ea typeface="Montserrat"/>
                <a:cs typeface="Montserrat"/>
                <a:sym typeface="Montserrat"/>
              </a:rPr>
              <a:t>:</a:t>
            </a:r>
            <a:r>
              <a:rPr b="0" i="0" lang="zh-HK" sz="1600" u="none" cap="none" strike="noStrike">
                <a:solidFill>
                  <a:schemeClr val="lt1"/>
                </a:solidFill>
                <a:latin typeface="Montserrat"/>
                <a:ea typeface="Montserrat"/>
                <a:cs typeface="Montserrat"/>
                <a:sym typeface="Montserrat"/>
              </a:rPr>
              <a:t> Analysts may use Felucca on their devices without Internet access. To meet their requirements, Felucca must support the offline mode and offline updates of Pharos</a:t>
            </a:r>
            <a:r>
              <a:rPr lang="zh-HK" sz="1600">
                <a:solidFill>
                  <a:schemeClr val="lt1"/>
                </a:solidFill>
                <a:latin typeface="Montserrat"/>
                <a:ea typeface="Montserrat"/>
                <a:cs typeface="Montserrat"/>
                <a:sym typeface="Montserrat"/>
              </a:rPr>
              <a:t> Toolset</a:t>
            </a:r>
            <a:r>
              <a:rPr b="0" i="0" lang="zh-HK" sz="1600" u="none" cap="none" strike="noStrike">
                <a:solidFill>
                  <a:schemeClr val="lt1"/>
                </a:solidFill>
                <a:latin typeface="Montserrat"/>
                <a:ea typeface="Montserrat"/>
                <a:cs typeface="Montserrat"/>
                <a:sym typeface="Montserrat"/>
              </a:rPr>
              <a:t>.</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292100" lvl="0" marL="342900" marR="0" rtl="0" algn="l">
              <a:lnSpc>
                <a:spcPct val="100000"/>
              </a:lnSpc>
              <a:spcBef>
                <a:spcPts val="0"/>
              </a:spcBef>
              <a:spcAft>
                <a:spcPts val="0"/>
              </a:spcAft>
              <a:buClr>
                <a:schemeClr val="lt1"/>
              </a:buClr>
              <a:buSzPts val="1600"/>
              <a:buFont typeface="Arial"/>
              <a:buChar char="•"/>
            </a:pPr>
            <a:r>
              <a:rPr b="1" i="0" lang="zh-HK" sz="1600" u="none" cap="none" strike="noStrike">
                <a:solidFill>
                  <a:schemeClr val="lt1"/>
                </a:solidFill>
                <a:latin typeface="Montserrat"/>
                <a:ea typeface="Montserrat"/>
                <a:cs typeface="Montserrat"/>
                <a:sym typeface="Montserrat"/>
              </a:rPr>
              <a:t>Access Control</a:t>
            </a:r>
            <a:r>
              <a:rPr b="1" i="0" lang="zh-HK" sz="1600" u="none" cap="none" strike="noStrike">
                <a:solidFill>
                  <a:schemeClr val="lt1"/>
                </a:solidFill>
                <a:latin typeface="Montserrat"/>
                <a:ea typeface="Montserrat"/>
                <a:cs typeface="Montserrat"/>
                <a:sym typeface="Montserrat"/>
              </a:rPr>
              <a:t>:</a:t>
            </a:r>
            <a:r>
              <a:rPr b="0" i="0" lang="zh-HK" sz="1600" u="none" cap="none" strike="noStrike">
                <a:solidFill>
                  <a:schemeClr val="lt1"/>
                </a:solidFill>
                <a:latin typeface="Montserrat"/>
                <a:ea typeface="Montserrat"/>
                <a:cs typeface="Montserrat"/>
                <a:sym typeface="Montserrat"/>
              </a:rPr>
              <a:t> Developers can update the Pharos toolset while researchers could only modify their own tools. Analyst won’t touch the source code of the tools.</a:t>
            </a:r>
            <a:endParaRPr b="0" i="0" sz="1600" u="none" cap="none" strike="noStrike">
              <a:solidFill>
                <a:schemeClr val="lt1"/>
              </a:solidFill>
              <a:latin typeface="Montserrat"/>
              <a:ea typeface="Montserrat"/>
              <a:cs typeface="Montserrat"/>
              <a:sym typeface="Montserrat"/>
            </a:endParaRPr>
          </a:p>
        </p:txBody>
      </p:sp>
      <p:sp>
        <p:nvSpPr>
          <p:cNvPr id="681" name="Google Shape;68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5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Requirements Analysis</a:t>
            </a:r>
            <a:endParaRPr/>
          </a:p>
        </p:txBody>
      </p:sp>
      <p:sp>
        <p:nvSpPr>
          <p:cNvPr id="687" name="Google Shape;687;p57"/>
          <p:cNvSpPr txBox="1"/>
          <p:nvPr/>
        </p:nvSpPr>
        <p:spPr>
          <a:xfrm>
            <a:off x="655320" y="1307514"/>
            <a:ext cx="7955280" cy="10855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zh-HK" sz="2000" u="none" cap="none" strike="noStrike">
                <a:solidFill>
                  <a:schemeClr val="lt1"/>
                </a:solidFill>
                <a:latin typeface="Montserrat"/>
                <a:ea typeface="Montserrat"/>
                <a:cs typeface="Montserrat"/>
                <a:sym typeface="Montserrat"/>
              </a:rPr>
              <a:t>Three deployment modes should be supported:</a:t>
            </a:r>
            <a:endParaRPr sz="2000"/>
          </a:p>
          <a:p>
            <a:pPr indent="0" lvl="0" marL="0" marR="0" rtl="0" algn="l">
              <a:lnSpc>
                <a:spcPct val="100000"/>
              </a:lnSpc>
              <a:spcBef>
                <a:spcPts val="0"/>
              </a:spcBef>
              <a:spcAft>
                <a:spcPts val="0"/>
              </a:spcAft>
              <a:buClr>
                <a:schemeClr val="lt1"/>
              </a:buClr>
              <a:buSzPts val="2400"/>
              <a:buFont typeface="Montserrat"/>
              <a:buNone/>
            </a:pPr>
            <a:r>
              <a:t/>
            </a:r>
            <a:endParaRPr b="0" i="0" sz="2000" u="none" cap="none" strike="noStrike">
              <a:solidFill>
                <a:schemeClr val="lt1"/>
              </a:solidFill>
              <a:latin typeface="Montserrat"/>
              <a:ea typeface="Montserrat"/>
              <a:cs typeface="Montserrat"/>
              <a:sym typeface="Montserrat"/>
            </a:endParaRPr>
          </a:p>
        </p:txBody>
      </p:sp>
      <p:sp>
        <p:nvSpPr>
          <p:cNvPr id="688" name="Google Shape;688;p57"/>
          <p:cNvSpPr txBox="1"/>
          <p:nvPr/>
        </p:nvSpPr>
        <p:spPr>
          <a:xfrm>
            <a:off x="655320" y="1737360"/>
            <a:ext cx="7955280" cy="3406140"/>
          </a:xfrm>
          <a:prstGeom prst="rect">
            <a:avLst/>
          </a:prstGeom>
          <a:noFill/>
          <a:ln>
            <a:noFill/>
          </a:ln>
        </p:spPr>
        <p:txBody>
          <a:bodyPr anchorCtr="0" anchor="t" bIns="91425" lIns="91425" spcFirstLastPara="1" rIns="91425" wrap="square" tIns="91425">
            <a:noAutofit/>
          </a:bodyPr>
          <a:lstStyle/>
          <a:p>
            <a:pPr indent="-330200" lvl="0" marL="342900" marR="0" rtl="0" algn="l">
              <a:lnSpc>
                <a:spcPct val="100000"/>
              </a:lnSpc>
              <a:spcBef>
                <a:spcPts val="0"/>
              </a:spcBef>
              <a:spcAft>
                <a:spcPts val="0"/>
              </a:spcAft>
              <a:buClr>
                <a:schemeClr val="lt1"/>
              </a:buClr>
              <a:buSzPts val="2200"/>
              <a:buFont typeface="Arial"/>
              <a:buChar char="•"/>
            </a:pPr>
            <a:r>
              <a:rPr b="1" i="0" lang="zh-HK" sz="1600" u="none" cap="none" strike="noStrike">
                <a:solidFill>
                  <a:schemeClr val="lt1"/>
                </a:solidFill>
                <a:latin typeface="Montserrat"/>
                <a:ea typeface="Montserrat"/>
                <a:cs typeface="Montserrat"/>
                <a:sym typeface="Montserrat"/>
              </a:rPr>
              <a:t>Single-user offline mode</a:t>
            </a:r>
            <a:r>
              <a:rPr b="0" i="0" lang="zh-HK" sz="1600" u="none" cap="none" strike="noStrike">
                <a:solidFill>
                  <a:schemeClr val="lt1"/>
                </a:solidFill>
                <a:latin typeface="Montserrat"/>
                <a:ea typeface="Montserrat"/>
                <a:cs typeface="Montserrat"/>
                <a:sym typeface="Montserrat"/>
              </a:rPr>
              <a:t>: Felucca runs on a device without Internet access. Only the owner could use it.</a:t>
            </a:r>
            <a:endParaRPr b="0" i="0" sz="16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342900" marR="0" rtl="0" algn="l">
              <a:lnSpc>
                <a:spcPct val="100000"/>
              </a:lnSpc>
              <a:spcBef>
                <a:spcPts val="0"/>
              </a:spcBef>
              <a:spcAft>
                <a:spcPts val="0"/>
              </a:spcAft>
              <a:buClr>
                <a:schemeClr val="lt1"/>
              </a:buClr>
              <a:buSzPts val="2200"/>
              <a:buFont typeface="Arial"/>
              <a:buChar char="•"/>
            </a:pPr>
            <a:r>
              <a:rPr b="1" i="0" lang="zh-HK" sz="1600" u="none" cap="none" strike="noStrike">
                <a:solidFill>
                  <a:schemeClr val="lt1"/>
                </a:solidFill>
                <a:latin typeface="Montserrat"/>
                <a:ea typeface="Montserrat"/>
                <a:cs typeface="Montserrat"/>
                <a:sym typeface="Montserrat"/>
              </a:rPr>
              <a:t>Multi-user offline mode</a:t>
            </a:r>
            <a:r>
              <a:rPr b="0" i="0" lang="zh-HK" sz="1600" u="none" cap="none" strike="noStrike">
                <a:solidFill>
                  <a:schemeClr val="lt1"/>
                </a:solidFill>
                <a:latin typeface="Montserrat"/>
                <a:ea typeface="Montserrat"/>
                <a:cs typeface="Montserrat"/>
                <a:sym typeface="Montserrat"/>
              </a:rPr>
              <a:t>: Felucca runs on a machine, which acts as a server in a private LAN. All users in the same LAN could use it by visiting the web page.</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342900" marR="0" rtl="0" algn="l">
              <a:lnSpc>
                <a:spcPct val="100000"/>
              </a:lnSpc>
              <a:spcBef>
                <a:spcPts val="0"/>
              </a:spcBef>
              <a:spcAft>
                <a:spcPts val="0"/>
              </a:spcAft>
              <a:buClr>
                <a:schemeClr val="lt1"/>
              </a:buClr>
              <a:buSzPts val="2200"/>
              <a:buFont typeface="Arial"/>
              <a:buChar char="•"/>
            </a:pPr>
            <a:r>
              <a:rPr b="1" i="0" lang="zh-HK" sz="1600" u="none" cap="none" strike="noStrike">
                <a:solidFill>
                  <a:schemeClr val="lt1"/>
                </a:solidFill>
                <a:latin typeface="Montserrat"/>
                <a:ea typeface="Montserrat"/>
                <a:cs typeface="Montserrat"/>
                <a:sym typeface="Montserrat"/>
              </a:rPr>
              <a:t>Online mode</a:t>
            </a:r>
            <a:r>
              <a:rPr b="0" i="0" lang="zh-HK" sz="1600" u="none" cap="none" strike="noStrike">
                <a:solidFill>
                  <a:schemeClr val="lt1"/>
                </a:solidFill>
                <a:latin typeface="Montserrat"/>
                <a:ea typeface="Montserrat"/>
                <a:cs typeface="Montserrat"/>
                <a:sym typeface="Montserrat"/>
              </a:rPr>
              <a:t>: Felucca runs on an Internet server. Everyone could use Felucca by visiting the web page. Account mechanism is needed for access control. </a:t>
            </a:r>
            <a:endParaRPr b="0" i="0" sz="1600" u="none" cap="none" strike="noStrike">
              <a:solidFill>
                <a:schemeClr val="lt1"/>
              </a:solidFill>
              <a:latin typeface="Montserrat"/>
              <a:ea typeface="Montserrat"/>
              <a:cs typeface="Montserrat"/>
              <a:sym typeface="Montserrat"/>
            </a:endParaRPr>
          </a:p>
          <a:p>
            <a:pPr indent="-190500" lvl="0" marL="342900" marR="0" rtl="0" algn="l">
              <a:lnSpc>
                <a:spcPct val="100000"/>
              </a:lnSpc>
              <a:spcBef>
                <a:spcPts val="0"/>
              </a:spcBef>
              <a:spcAft>
                <a:spcPts val="0"/>
              </a:spcAft>
              <a:buClr>
                <a:schemeClr val="lt1"/>
              </a:buClr>
              <a:buSzPts val="2400"/>
              <a:buFont typeface="Arial"/>
              <a:buNone/>
            </a:pPr>
            <a:r>
              <a:t/>
            </a:r>
            <a:endParaRPr b="0" i="0" sz="1800" u="none" cap="none" strike="noStrike">
              <a:solidFill>
                <a:schemeClr val="lt1"/>
              </a:solidFill>
              <a:latin typeface="Montserrat"/>
              <a:ea typeface="Montserrat"/>
              <a:cs typeface="Montserrat"/>
              <a:sym typeface="Montserrat"/>
            </a:endParaRPr>
          </a:p>
        </p:txBody>
      </p:sp>
      <p:sp>
        <p:nvSpPr>
          <p:cNvPr id="689" name="Google Shape;68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grpSp>
        <p:nvGrpSpPr>
          <p:cNvPr id="694" name="Google Shape;694;p58"/>
          <p:cNvGrpSpPr/>
          <p:nvPr/>
        </p:nvGrpSpPr>
        <p:grpSpPr>
          <a:xfrm>
            <a:off x="3557059" y="1233637"/>
            <a:ext cx="5343286" cy="3570278"/>
            <a:chOff x="3409722" y="824063"/>
            <a:chExt cx="2351902" cy="3495475"/>
          </a:xfrm>
        </p:grpSpPr>
        <p:sp>
          <p:nvSpPr>
            <p:cNvPr id="695" name="Google Shape;695;p58"/>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8"/>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 name="Google Shape;697;p5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Use cases</a:t>
            </a:r>
            <a:endParaRPr/>
          </a:p>
        </p:txBody>
      </p:sp>
      <p:pic>
        <p:nvPicPr>
          <p:cNvPr descr="https://lh4.googleusercontent.com/usLFMwRM099Iu70NqKfypepWU3YhgDy2_mtNIoAGgYclCFgnVh6OPeDQIRbMF9LDsPMH0aAHNGfLw7_bDJgGiMdIpMN7hYxte4DZYPDxrs62DDDlbR5Vhpt-inRIP14JUqokqX1d" id="698" name="Google Shape;698;p58"/>
          <p:cNvPicPr preferRelativeResize="0"/>
          <p:nvPr/>
        </p:nvPicPr>
        <p:blipFill rotWithShape="1">
          <a:blip r:embed="rId3">
            <a:alphaModFix/>
          </a:blip>
          <a:srcRect b="0" l="0" r="0" t="0"/>
          <a:stretch/>
        </p:blipFill>
        <p:spPr>
          <a:xfrm>
            <a:off x="3593566" y="1308144"/>
            <a:ext cx="5270274" cy="3394651"/>
          </a:xfrm>
          <a:prstGeom prst="rect">
            <a:avLst/>
          </a:prstGeom>
          <a:noFill/>
          <a:ln>
            <a:noFill/>
          </a:ln>
        </p:spPr>
      </p:pic>
      <p:sp>
        <p:nvSpPr>
          <p:cNvPr id="699" name="Google Shape;699;p58"/>
          <p:cNvSpPr txBox="1"/>
          <p:nvPr/>
        </p:nvSpPr>
        <p:spPr>
          <a:xfrm>
            <a:off x="655325" y="1543398"/>
            <a:ext cx="3977700" cy="147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zh-HK" sz="1600">
                <a:solidFill>
                  <a:schemeClr val="lt1"/>
                </a:solidFill>
                <a:latin typeface="Montserrat"/>
                <a:ea typeface="Montserrat"/>
                <a:cs typeface="Montserrat"/>
                <a:sym typeface="Montserrat"/>
              </a:rPr>
              <a:t>3 kinds of users</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Char char="•"/>
            </a:pPr>
            <a:r>
              <a:rPr lang="zh-HK" sz="1600">
                <a:solidFill>
                  <a:schemeClr val="lt1"/>
                </a:solidFill>
                <a:latin typeface="Montserrat"/>
                <a:ea typeface="Montserrat"/>
                <a:cs typeface="Montserrat"/>
                <a:sym typeface="Montserrat"/>
              </a:rPr>
              <a:t>13 use cases</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Char char="•"/>
            </a:pPr>
            <a:r>
              <a:rPr lang="zh-HK" sz="1600">
                <a:solidFill>
                  <a:schemeClr val="lt1"/>
                </a:solidFill>
                <a:latin typeface="Montserrat"/>
                <a:ea typeface="Montserrat"/>
                <a:cs typeface="Montserrat"/>
                <a:sym typeface="Montserrat"/>
              </a:rPr>
              <a:t>Use case diagram</a:t>
            </a:r>
            <a:endParaRPr sz="1600">
              <a:solidFill>
                <a:schemeClr val="lt1"/>
              </a:solidFill>
              <a:latin typeface="Montserrat"/>
              <a:ea typeface="Montserrat"/>
              <a:cs typeface="Montserrat"/>
              <a:sym typeface="Montserrat"/>
            </a:endParaRPr>
          </a:p>
        </p:txBody>
      </p:sp>
      <p:sp>
        <p:nvSpPr>
          <p:cNvPr id="700" name="Google Shape;70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5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Use case format  </a:t>
            </a:r>
            <a:endParaRPr/>
          </a:p>
        </p:txBody>
      </p:sp>
      <p:grpSp>
        <p:nvGrpSpPr>
          <p:cNvPr id="706" name="Google Shape;706;p59"/>
          <p:cNvGrpSpPr/>
          <p:nvPr/>
        </p:nvGrpSpPr>
        <p:grpSpPr>
          <a:xfrm>
            <a:off x="4995293" y="1065951"/>
            <a:ext cx="3480815" cy="3940099"/>
            <a:chOff x="3409722" y="824063"/>
            <a:chExt cx="2351902" cy="3495475"/>
          </a:xfrm>
        </p:grpSpPr>
        <p:sp>
          <p:nvSpPr>
            <p:cNvPr id="707" name="Google Shape;707;p59"/>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9"/>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59"/>
          <p:cNvSpPr txBox="1"/>
          <p:nvPr/>
        </p:nvSpPr>
        <p:spPr>
          <a:xfrm>
            <a:off x="655320" y="1543396"/>
            <a:ext cx="3977640" cy="3127664"/>
          </a:xfrm>
          <a:prstGeom prst="rect">
            <a:avLst/>
          </a:prstGeom>
          <a:noFill/>
          <a:ln>
            <a:noFill/>
          </a:ln>
        </p:spPr>
        <p:txBody>
          <a:bodyPr anchorCtr="0" anchor="t" bIns="91425" lIns="91425" spcFirstLastPara="1" rIns="91425" wrap="square" tIns="91425">
            <a:noAutofit/>
          </a:bodyPr>
          <a:lstStyle/>
          <a:p>
            <a:pPr indent="-292100" lvl="0" marL="342900" marR="0" rtl="0" algn="l">
              <a:lnSpc>
                <a:spcPct val="100000"/>
              </a:lnSpc>
              <a:spcBef>
                <a:spcPts val="0"/>
              </a:spcBef>
              <a:spcAft>
                <a:spcPts val="0"/>
              </a:spcAft>
              <a:buClr>
                <a:schemeClr val="lt1"/>
              </a:buClr>
              <a:buSzPts val="1600"/>
              <a:buFont typeface="Arial"/>
              <a:buChar char="•"/>
            </a:pPr>
            <a:r>
              <a:rPr b="0" i="0" lang="zh-HK" sz="1600" u="none" cap="none" strike="noStrike">
                <a:solidFill>
                  <a:schemeClr val="lt1"/>
                </a:solidFill>
                <a:latin typeface="Montserrat"/>
                <a:ea typeface="Montserrat"/>
                <a:cs typeface="Montserrat"/>
                <a:sym typeface="Montserrat"/>
              </a:rPr>
              <a:t>Include all related information</a:t>
            </a:r>
            <a:endParaRPr b="0" i="0" sz="1600" u="none" cap="none" strike="noStrike">
              <a:solidFill>
                <a:schemeClr val="lt1"/>
              </a:solidFill>
              <a:latin typeface="Montserrat"/>
              <a:ea typeface="Montserrat"/>
              <a:cs typeface="Montserrat"/>
              <a:sym typeface="Montserrat"/>
            </a:endParaRPr>
          </a:p>
          <a:p>
            <a:pPr indent="-292100" lvl="0" marL="342900" marR="0" rtl="0" algn="l">
              <a:lnSpc>
                <a:spcPct val="100000"/>
              </a:lnSpc>
              <a:spcBef>
                <a:spcPts val="0"/>
              </a:spcBef>
              <a:spcAft>
                <a:spcPts val="0"/>
              </a:spcAft>
              <a:buClr>
                <a:schemeClr val="lt1"/>
              </a:buClr>
              <a:buSzPts val="1600"/>
              <a:buFont typeface="Arial"/>
              <a:buChar char="•"/>
            </a:pPr>
            <a:r>
              <a:rPr b="0" i="0" lang="zh-HK" sz="1600" u="none" cap="none" strike="noStrike">
                <a:solidFill>
                  <a:schemeClr val="lt1"/>
                </a:solidFill>
                <a:latin typeface="Montserrat"/>
                <a:ea typeface="Montserrat"/>
                <a:cs typeface="Montserrat"/>
                <a:sym typeface="Montserrat"/>
              </a:rPr>
              <a:t>Easier to break them down into functions</a:t>
            </a:r>
            <a:endParaRPr b="0" i="0" sz="1600" u="none" cap="none" strike="noStrike">
              <a:solidFill>
                <a:schemeClr val="lt1"/>
              </a:solidFill>
              <a:latin typeface="Montserrat"/>
              <a:ea typeface="Montserrat"/>
              <a:cs typeface="Montserrat"/>
              <a:sym typeface="Montserrat"/>
            </a:endParaRPr>
          </a:p>
        </p:txBody>
      </p:sp>
      <p:pic>
        <p:nvPicPr>
          <p:cNvPr id="710" name="Google Shape;710;p59"/>
          <p:cNvPicPr preferRelativeResize="0"/>
          <p:nvPr/>
        </p:nvPicPr>
        <p:blipFill>
          <a:blip r:embed="rId3">
            <a:alphaModFix/>
          </a:blip>
          <a:stretch>
            <a:fillRect/>
          </a:stretch>
        </p:blipFill>
        <p:spPr>
          <a:xfrm>
            <a:off x="4995505" y="1239329"/>
            <a:ext cx="3480945" cy="3598067"/>
          </a:xfrm>
          <a:prstGeom prst="rect">
            <a:avLst/>
          </a:prstGeom>
          <a:noFill/>
          <a:ln>
            <a:noFill/>
          </a:ln>
        </p:spPr>
      </p:pic>
      <p:sp>
        <p:nvSpPr>
          <p:cNvPr id="711" name="Google Shape;71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6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HK" sz="3800"/>
              <a:t>Architecture</a:t>
            </a:r>
            <a:endParaRPr b="1" sz="3800"/>
          </a:p>
          <a:p>
            <a:pPr indent="0" lvl="0" marL="0" rtl="0" algn="l">
              <a:spcBef>
                <a:spcPts val="0"/>
              </a:spcBef>
              <a:spcAft>
                <a:spcPts val="0"/>
              </a:spcAft>
              <a:buNone/>
            </a:pPr>
            <a:r>
              <a:rPr b="1" lang="zh-HK" sz="3800"/>
              <a:t>Design</a:t>
            </a:r>
            <a:endParaRPr b="1" sz="3800"/>
          </a:p>
        </p:txBody>
      </p:sp>
      <p:sp>
        <p:nvSpPr>
          <p:cNvPr id="717" name="Google Shape;71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Project Context</a:t>
            </a:r>
            <a:endParaRPr/>
          </a:p>
        </p:txBody>
      </p:sp>
      <p:grpSp>
        <p:nvGrpSpPr>
          <p:cNvPr id="723" name="Google Shape;723;p61"/>
          <p:cNvGrpSpPr/>
          <p:nvPr/>
        </p:nvGrpSpPr>
        <p:grpSpPr>
          <a:xfrm>
            <a:off x="1854198" y="1196075"/>
            <a:ext cx="4928273" cy="3605549"/>
            <a:chOff x="6505573" y="2745170"/>
            <a:chExt cx="1122000" cy="1668000"/>
          </a:xfrm>
        </p:grpSpPr>
        <p:sp>
          <p:nvSpPr>
            <p:cNvPr id="724" name="Google Shape;724;p6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8" name="Google Shape;728;p61"/>
          <p:cNvPicPr preferRelativeResize="0"/>
          <p:nvPr/>
        </p:nvPicPr>
        <p:blipFill>
          <a:blip r:embed="rId3">
            <a:alphaModFix/>
          </a:blip>
          <a:stretch>
            <a:fillRect/>
          </a:stretch>
        </p:blipFill>
        <p:spPr>
          <a:xfrm>
            <a:off x="2039650" y="1262337"/>
            <a:ext cx="4557374" cy="3521627"/>
          </a:xfrm>
          <a:prstGeom prst="rect">
            <a:avLst/>
          </a:prstGeom>
          <a:noFill/>
          <a:ln>
            <a:noFill/>
          </a:ln>
        </p:spPr>
      </p:pic>
      <p:sp>
        <p:nvSpPr>
          <p:cNvPr id="729" name="Google Shape;72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Overall Flow</a:t>
            </a:r>
            <a:endParaRPr/>
          </a:p>
          <a:p>
            <a:pPr indent="0" lvl="0" marL="0" rtl="0" algn="l">
              <a:spcBef>
                <a:spcPts val="0"/>
              </a:spcBef>
              <a:spcAft>
                <a:spcPts val="0"/>
              </a:spcAft>
              <a:buNone/>
            </a:pPr>
            <a:r>
              <a:t/>
            </a:r>
            <a:endParaRPr/>
          </a:p>
        </p:txBody>
      </p:sp>
      <p:sp>
        <p:nvSpPr>
          <p:cNvPr id="735" name="Google Shape;73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736" name="Google Shape;736;p62"/>
          <p:cNvGrpSpPr/>
          <p:nvPr/>
        </p:nvGrpSpPr>
        <p:grpSpPr>
          <a:xfrm>
            <a:off x="3688599" y="974367"/>
            <a:ext cx="5203051" cy="3868759"/>
            <a:chOff x="6505573" y="2745170"/>
            <a:chExt cx="1122000" cy="1668000"/>
          </a:xfrm>
        </p:grpSpPr>
        <p:sp>
          <p:nvSpPr>
            <p:cNvPr id="737" name="Google Shape;737;p6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62"/>
          <p:cNvSpPr txBox="1"/>
          <p:nvPr/>
        </p:nvSpPr>
        <p:spPr>
          <a:xfrm>
            <a:off x="310825" y="1307850"/>
            <a:ext cx="3056100" cy="3438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Font typeface="Montserrat"/>
              <a:buChar char="●"/>
            </a:pPr>
            <a:r>
              <a:rPr b="1" lang="zh-HK" sz="1100">
                <a:solidFill>
                  <a:schemeClr val="lt1"/>
                </a:solidFill>
                <a:latin typeface="Montserrat"/>
                <a:ea typeface="Montserrat"/>
                <a:cs typeface="Montserrat"/>
                <a:sym typeface="Montserrat"/>
              </a:rPr>
              <a:t>Front-end</a:t>
            </a:r>
            <a:endParaRPr b="1" sz="1100">
              <a:solidFill>
                <a:schemeClr val="lt1"/>
              </a:solidFill>
              <a:latin typeface="Montserrat"/>
              <a:ea typeface="Montserrat"/>
              <a:cs typeface="Montserrat"/>
              <a:sym typeface="Montserrat"/>
            </a:endParaRPr>
          </a:p>
          <a:p>
            <a:pPr indent="0" lvl="0" marL="457200" rtl="0" algn="l">
              <a:lnSpc>
                <a:spcPct val="115000"/>
              </a:lnSpc>
              <a:spcBef>
                <a:spcPts val="1600"/>
              </a:spcBef>
              <a:spcAft>
                <a:spcPts val="0"/>
              </a:spcAft>
              <a:buNone/>
            </a:pPr>
            <a:r>
              <a:rPr lang="zh-HK" sz="1100">
                <a:solidFill>
                  <a:schemeClr val="lt1"/>
                </a:solidFill>
                <a:latin typeface="Montserrat"/>
                <a:ea typeface="Montserrat"/>
                <a:cs typeface="Montserrat"/>
                <a:sym typeface="Montserrat"/>
              </a:rPr>
              <a:t>Provide user interface and communicate with back-end.</a:t>
            </a:r>
            <a:endParaRPr sz="1100">
              <a:solidFill>
                <a:schemeClr val="lt1"/>
              </a:solidFill>
              <a:latin typeface="Montserrat"/>
              <a:ea typeface="Montserrat"/>
              <a:cs typeface="Montserrat"/>
              <a:sym typeface="Montserrat"/>
            </a:endParaRPr>
          </a:p>
          <a:p>
            <a:pPr indent="-298450" lvl="0" marL="457200" rtl="0" algn="l">
              <a:lnSpc>
                <a:spcPct val="115000"/>
              </a:lnSpc>
              <a:spcBef>
                <a:spcPts val="1600"/>
              </a:spcBef>
              <a:spcAft>
                <a:spcPts val="0"/>
              </a:spcAft>
              <a:buClr>
                <a:schemeClr val="lt1"/>
              </a:buClr>
              <a:buSzPts val="1100"/>
              <a:buFont typeface="Montserrat"/>
              <a:buChar char="●"/>
            </a:pPr>
            <a:r>
              <a:rPr b="1" lang="zh-HK" sz="1100">
                <a:solidFill>
                  <a:schemeClr val="lt1"/>
                </a:solidFill>
                <a:latin typeface="Montserrat"/>
                <a:ea typeface="Montserrat"/>
                <a:cs typeface="Montserrat"/>
                <a:sym typeface="Montserrat"/>
              </a:rPr>
              <a:t>Back-end</a:t>
            </a:r>
            <a:endParaRPr b="1" sz="1100">
              <a:solidFill>
                <a:schemeClr val="lt1"/>
              </a:solidFill>
              <a:latin typeface="Montserrat"/>
              <a:ea typeface="Montserrat"/>
              <a:cs typeface="Montserrat"/>
              <a:sym typeface="Montserrat"/>
            </a:endParaRPr>
          </a:p>
          <a:p>
            <a:pPr indent="0" lvl="0" marL="457200" rtl="0" algn="l">
              <a:lnSpc>
                <a:spcPct val="115000"/>
              </a:lnSpc>
              <a:spcBef>
                <a:spcPts val="1600"/>
              </a:spcBef>
              <a:spcAft>
                <a:spcPts val="0"/>
              </a:spcAft>
              <a:buNone/>
            </a:pPr>
            <a:r>
              <a:rPr b="1" lang="zh-HK" sz="1100">
                <a:solidFill>
                  <a:schemeClr val="lt1"/>
                </a:solidFill>
                <a:latin typeface="Montserrat"/>
                <a:ea typeface="Montserrat"/>
                <a:cs typeface="Montserrat"/>
                <a:sym typeface="Montserrat"/>
              </a:rPr>
              <a:t>Data Access Layer: </a:t>
            </a:r>
            <a:r>
              <a:rPr lang="zh-HK" sz="1100">
                <a:solidFill>
                  <a:schemeClr val="lt1"/>
                </a:solidFill>
                <a:latin typeface="Montserrat"/>
                <a:ea typeface="Montserrat"/>
                <a:cs typeface="Montserrat"/>
                <a:sym typeface="Montserrat"/>
              </a:rPr>
              <a:t>Provide data storage for tools, job metadata and output.</a:t>
            </a:r>
            <a:endParaRPr sz="1100">
              <a:solidFill>
                <a:schemeClr val="lt1"/>
              </a:solidFill>
              <a:latin typeface="Montserrat"/>
              <a:ea typeface="Montserrat"/>
              <a:cs typeface="Montserrat"/>
              <a:sym typeface="Montserrat"/>
            </a:endParaRPr>
          </a:p>
          <a:p>
            <a:pPr indent="0" lvl="0" marL="457200" rtl="0" algn="l">
              <a:lnSpc>
                <a:spcPct val="115000"/>
              </a:lnSpc>
              <a:spcBef>
                <a:spcPts val="1600"/>
              </a:spcBef>
              <a:spcAft>
                <a:spcPts val="0"/>
              </a:spcAft>
              <a:buNone/>
            </a:pPr>
            <a:r>
              <a:rPr b="1" lang="zh-HK" sz="1100">
                <a:solidFill>
                  <a:schemeClr val="lt1"/>
                </a:solidFill>
                <a:latin typeface="Montserrat"/>
                <a:ea typeface="Montserrat"/>
                <a:cs typeface="Montserrat"/>
                <a:sym typeface="Montserrat"/>
              </a:rPr>
              <a:t>Job Management Layer: </a:t>
            </a:r>
            <a:r>
              <a:rPr lang="zh-HK" sz="1100">
                <a:solidFill>
                  <a:schemeClr val="lt1"/>
                </a:solidFill>
                <a:latin typeface="Montserrat"/>
                <a:ea typeface="Montserrat"/>
                <a:cs typeface="Montserrat"/>
                <a:sym typeface="Montserrat"/>
              </a:rPr>
              <a:t>Manage jobs execution logic and submit tasks to Job Execution Layer.</a:t>
            </a:r>
            <a:endParaRPr sz="1100">
              <a:solidFill>
                <a:schemeClr val="lt1"/>
              </a:solidFill>
              <a:latin typeface="Montserrat"/>
              <a:ea typeface="Montserrat"/>
              <a:cs typeface="Montserrat"/>
              <a:sym typeface="Montserrat"/>
            </a:endParaRPr>
          </a:p>
          <a:p>
            <a:pPr indent="0" lvl="0" marL="457200" rtl="0" algn="l">
              <a:lnSpc>
                <a:spcPct val="115000"/>
              </a:lnSpc>
              <a:spcBef>
                <a:spcPts val="1600"/>
              </a:spcBef>
              <a:spcAft>
                <a:spcPts val="1600"/>
              </a:spcAft>
              <a:buNone/>
            </a:pPr>
            <a:r>
              <a:rPr b="1" lang="zh-HK" sz="1100">
                <a:solidFill>
                  <a:schemeClr val="lt1"/>
                </a:solidFill>
                <a:latin typeface="Montserrat"/>
                <a:ea typeface="Montserrat"/>
                <a:cs typeface="Montserrat"/>
                <a:sym typeface="Montserrat"/>
              </a:rPr>
              <a:t>Job Execution Layer: </a:t>
            </a:r>
            <a:r>
              <a:rPr lang="zh-HK" sz="1100">
                <a:solidFill>
                  <a:schemeClr val="lt1"/>
                </a:solidFill>
                <a:latin typeface="Montserrat"/>
                <a:ea typeface="Montserrat"/>
                <a:cs typeface="Montserrat"/>
                <a:sym typeface="Montserrat"/>
              </a:rPr>
              <a:t>Execute tasks and store outputs.</a:t>
            </a:r>
            <a:endParaRPr b="1" sz="800">
              <a:solidFill>
                <a:schemeClr val="lt1"/>
              </a:solidFill>
              <a:latin typeface="Montserrat"/>
              <a:ea typeface="Montserrat"/>
              <a:cs typeface="Montserrat"/>
              <a:sym typeface="Montserrat"/>
            </a:endParaRPr>
          </a:p>
        </p:txBody>
      </p:sp>
      <p:pic>
        <p:nvPicPr>
          <p:cNvPr id="742" name="Google Shape;742;p62"/>
          <p:cNvPicPr preferRelativeResize="0"/>
          <p:nvPr/>
        </p:nvPicPr>
        <p:blipFill rotWithShape="1">
          <a:blip r:embed="rId3">
            <a:alphaModFix/>
          </a:blip>
          <a:srcRect b="0" l="7149" r="0" t="5347"/>
          <a:stretch/>
        </p:blipFill>
        <p:spPr>
          <a:xfrm>
            <a:off x="3816750" y="974375"/>
            <a:ext cx="4946748" cy="38687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Felucca Module</a:t>
            </a:r>
            <a:endParaRPr/>
          </a:p>
          <a:p>
            <a:pPr indent="0" lvl="0" marL="0" rtl="0" algn="l">
              <a:spcBef>
                <a:spcPts val="0"/>
              </a:spcBef>
              <a:spcAft>
                <a:spcPts val="0"/>
              </a:spcAft>
              <a:buNone/>
            </a:pPr>
            <a:r>
              <a:t/>
            </a:r>
            <a:endParaRPr b="1"/>
          </a:p>
        </p:txBody>
      </p:sp>
      <p:grpSp>
        <p:nvGrpSpPr>
          <p:cNvPr id="748" name="Google Shape;748;p63"/>
          <p:cNvGrpSpPr/>
          <p:nvPr/>
        </p:nvGrpSpPr>
        <p:grpSpPr>
          <a:xfrm>
            <a:off x="2344428" y="894916"/>
            <a:ext cx="4616132" cy="3895948"/>
            <a:chOff x="6505573" y="2745170"/>
            <a:chExt cx="1122000" cy="1668000"/>
          </a:xfrm>
        </p:grpSpPr>
        <p:sp>
          <p:nvSpPr>
            <p:cNvPr id="749" name="Google Shape;749;p6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3" name="Google Shape;753;p63"/>
          <p:cNvPicPr preferRelativeResize="0"/>
          <p:nvPr/>
        </p:nvPicPr>
        <p:blipFill rotWithShape="1">
          <a:blip r:embed="rId3">
            <a:alphaModFix/>
          </a:blip>
          <a:srcRect b="0" l="26680" r="0" t="7655"/>
          <a:stretch/>
        </p:blipFill>
        <p:spPr>
          <a:xfrm>
            <a:off x="2632287" y="894750"/>
            <a:ext cx="4027097" cy="3875552"/>
          </a:xfrm>
          <a:prstGeom prst="rect">
            <a:avLst/>
          </a:prstGeom>
          <a:noFill/>
          <a:ln>
            <a:noFill/>
          </a:ln>
        </p:spPr>
      </p:pic>
      <p:sp>
        <p:nvSpPr>
          <p:cNvPr id="754" name="Google Shape;75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46"/>
          <p:cNvSpPr txBox="1"/>
          <p:nvPr>
            <p:ph type="title"/>
          </p:nvPr>
        </p:nvSpPr>
        <p:spPr>
          <a:xfrm>
            <a:off x="1320149" y="320300"/>
            <a:ext cx="3456600" cy="1130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entury Gothic"/>
              <a:buNone/>
            </a:pPr>
            <a:r>
              <a:rPr lang="zh-HK"/>
              <a:t>MITS - BugHunter</a:t>
            </a:r>
            <a:endParaRPr/>
          </a:p>
        </p:txBody>
      </p:sp>
      <p:sp>
        <p:nvSpPr>
          <p:cNvPr id="585" name="Google Shape;585;p46"/>
          <p:cNvSpPr txBox="1"/>
          <p:nvPr/>
        </p:nvSpPr>
        <p:spPr>
          <a:xfrm>
            <a:off x="5150213" y="2561975"/>
            <a:ext cx="1196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rgbClr val="FFFFFF"/>
                </a:solidFill>
                <a:latin typeface="Century Gothic"/>
                <a:ea typeface="Century Gothic"/>
                <a:cs typeface="Century Gothic"/>
                <a:sym typeface="Century Gothic"/>
              </a:rPr>
              <a:t>Guancheng Li</a:t>
            </a:r>
            <a:endParaRPr sz="1200">
              <a:solidFill>
                <a:srgbClr val="FFFFFF"/>
              </a:solidFill>
              <a:latin typeface="Century Gothic"/>
              <a:ea typeface="Century Gothic"/>
              <a:cs typeface="Century Gothic"/>
              <a:sym typeface="Century Gothic"/>
            </a:endParaRPr>
          </a:p>
        </p:txBody>
      </p:sp>
      <p:sp>
        <p:nvSpPr>
          <p:cNvPr id="586" name="Google Shape;586;p46"/>
          <p:cNvSpPr txBox="1"/>
          <p:nvPr/>
        </p:nvSpPr>
        <p:spPr>
          <a:xfrm>
            <a:off x="2955525" y="4001600"/>
            <a:ext cx="1083900" cy="306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chemeClr val="lt1"/>
                </a:solidFill>
                <a:latin typeface="Century Gothic"/>
                <a:ea typeface="Century Gothic"/>
                <a:cs typeface="Century Gothic"/>
                <a:sym typeface="Century Gothic"/>
              </a:rPr>
              <a:t>Hasan Yasar</a:t>
            </a:r>
            <a:endParaRPr sz="1200">
              <a:solidFill>
                <a:schemeClr val="lt1"/>
              </a:solidFill>
              <a:latin typeface="Century Gothic"/>
              <a:ea typeface="Century Gothic"/>
              <a:cs typeface="Century Gothic"/>
              <a:sym typeface="Century Gothic"/>
            </a:endParaRPr>
          </a:p>
        </p:txBody>
      </p:sp>
      <p:sp>
        <p:nvSpPr>
          <p:cNvPr id="587" name="Google Shape;587;p46"/>
          <p:cNvSpPr txBox="1"/>
          <p:nvPr/>
        </p:nvSpPr>
        <p:spPr>
          <a:xfrm>
            <a:off x="886375" y="4012375"/>
            <a:ext cx="130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chemeClr val="lt1"/>
                </a:solidFill>
                <a:latin typeface="Century Gothic"/>
                <a:ea typeface="Century Gothic"/>
                <a:cs typeface="Century Gothic"/>
                <a:sym typeface="Century Gothic"/>
              </a:rPr>
              <a:t>Jeffrey Gennar</a:t>
            </a:r>
            <a:r>
              <a:rPr lang="zh-HK" sz="1200">
                <a:solidFill>
                  <a:schemeClr val="lt1"/>
                </a:solidFill>
                <a:latin typeface="Century Gothic"/>
                <a:ea typeface="Century Gothic"/>
                <a:cs typeface="Century Gothic"/>
                <a:sym typeface="Century Gothic"/>
              </a:rPr>
              <a:t>i</a:t>
            </a:r>
            <a:endParaRPr sz="1200">
              <a:solidFill>
                <a:schemeClr val="lt1"/>
              </a:solidFill>
              <a:latin typeface="Century Gothic"/>
              <a:ea typeface="Century Gothic"/>
              <a:cs typeface="Century Gothic"/>
              <a:sym typeface="Century Gothic"/>
            </a:endParaRPr>
          </a:p>
        </p:txBody>
      </p:sp>
      <p:sp>
        <p:nvSpPr>
          <p:cNvPr id="588" name="Google Shape;588;p46"/>
          <p:cNvSpPr txBox="1"/>
          <p:nvPr/>
        </p:nvSpPr>
        <p:spPr>
          <a:xfrm>
            <a:off x="6657895" y="1294189"/>
            <a:ext cx="861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589" name="Google Shape;589;p46"/>
          <p:cNvSpPr txBox="1"/>
          <p:nvPr/>
        </p:nvSpPr>
        <p:spPr>
          <a:xfrm>
            <a:off x="6737911" y="2561975"/>
            <a:ext cx="1005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rgbClr val="FFFFFF"/>
                </a:solidFill>
                <a:latin typeface="Century Gothic"/>
                <a:ea typeface="Century Gothic"/>
                <a:cs typeface="Century Gothic"/>
                <a:sym typeface="Century Gothic"/>
              </a:rPr>
              <a:t>Zihao Zhou</a:t>
            </a:r>
            <a:endParaRPr sz="1200">
              <a:solidFill>
                <a:srgbClr val="FFFFFF"/>
              </a:solidFill>
              <a:latin typeface="Century Gothic"/>
              <a:ea typeface="Century Gothic"/>
              <a:cs typeface="Century Gothic"/>
              <a:sym typeface="Century Gothic"/>
            </a:endParaRPr>
          </a:p>
        </p:txBody>
      </p:sp>
      <p:pic>
        <p:nvPicPr>
          <p:cNvPr id="590" name="Google Shape;590;p46"/>
          <p:cNvPicPr preferRelativeResize="0"/>
          <p:nvPr/>
        </p:nvPicPr>
        <p:blipFill>
          <a:blip r:embed="rId3">
            <a:alphaModFix/>
          </a:blip>
          <a:stretch>
            <a:fillRect/>
          </a:stretch>
        </p:blipFill>
        <p:spPr>
          <a:xfrm>
            <a:off x="2842875" y="2171475"/>
            <a:ext cx="1309200" cy="1744980"/>
          </a:xfrm>
          <a:prstGeom prst="rect">
            <a:avLst/>
          </a:prstGeom>
          <a:noFill/>
          <a:ln>
            <a:noFill/>
          </a:ln>
        </p:spPr>
      </p:pic>
      <p:pic>
        <p:nvPicPr>
          <p:cNvPr id="591" name="Google Shape;591;p46"/>
          <p:cNvPicPr preferRelativeResize="0"/>
          <p:nvPr/>
        </p:nvPicPr>
        <p:blipFill>
          <a:blip r:embed="rId4">
            <a:alphaModFix/>
          </a:blip>
          <a:stretch>
            <a:fillRect/>
          </a:stretch>
        </p:blipFill>
        <p:spPr>
          <a:xfrm>
            <a:off x="886375" y="2167251"/>
            <a:ext cx="1309200" cy="1745574"/>
          </a:xfrm>
          <a:prstGeom prst="rect">
            <a:avLst/>
          </a:prstGeom>
          <a:noFill/>
          <a:ln>
            <a:noFill/>
          </a:ln>
        </p:spPr>
      </p:pic>
      <p:sp>
        <p:nvSpPr>
          <p:cNvPr id="592" name="Google Shape;592;p46"/>
          <p:cNvSpPr txBox="1"/>
          <p:nvPr/>
        </p:nvSpPr>
        <p:spPr>
          <a:xfrm>
            <a:off x="5750950" y="381050"/>
            <a:ext cx="28365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900"/>
              </a:spcAft>
              <a:buNone/>
            </a:pPr>
            <a:r>
              <a:rPr lang="zh-HK">
                <a:solidFill>
                  <a:srgbClr val="FFFFFF"/>
                </a:solidFill>
                <a:latin typeface="Montserrat"/>
                <a:ea typeface="Montserrat"/>
                <a:cs typeface="Montserrat"/>
                <a:sym typeface="Montserrat"/>
              </a:rPr>
              <a:t>Team Members</a:t>
            </a:r>
            <a:endParaRPr>
              <a:solidFill>
                <a:srgbClr val="FFFFFF"/>
              </a:solidFill>
              <a:latin typeface="Montserrat"/>
              <a:ea typeface="Montserrat"/>
              <a:cs typeface="Montserrat"/>
              <a:sym typeface="Montserrat"/>
            </a:endParaRPr>
          </a:p>
        </p:txBody>
      </p:sp>
      <p:sp>
        <p:nvSpPr>
          <p:cNvPr id="593" name="Google Shape;593;p46"/>
          <p:cNvSpPr txBox="1"/>
          <p:nvPr/>
        </p:nvSpPr>
        <p:spPr>
          <a:xfrm>
            <a:off x="1180975" y="1768250"/>
            <a:ext cx="720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900"/>
              </a:spcAft>
              <a:buNone/>
            </a:pPr>
            <a:r>
              <a:rPr lang="zh-HK">
                <a:solidFill>
                  <a:srgbClr val="FFFFFF"/>
                </a:solidFill>
                <a:latin typeface="Montserrat"/>
                <a:ea typeface="Montserrat"/>
                <a:cs typeface="Montserrat"/>
                <a:sym typeface="Montserrat"/>
              </a:rPr>
              <a:t>Client</a:t>
            </a:r>
            <a:endParaRPr>
              <a:solidFill>
                <a:srgbClr val="FFFFFF"/>
              </a:solidFill>
              <a:latin typeface="Montserrat"/>
              <a:ea typeface="Montserrat"/>
              <a:cs typeface="Montserrat"/>
              <a:sym typeface="Montserrat"/>
            </a:endParaRPr>
          </a:p>
        </p:txBody>
      </p:sp>
      <p:sp>
        <p:nvSpPr>
          <p:cNvPr id="594" name="Google Shape;594;p46"/>
          <p:cNvSpPr txBox="1"/>
          <p:nvPr/>
        </p:nvSpPr>
        <p:spPr>
          <a:xfrm>
            <a:off x="3066975" y="1772175"/>
            <a:ext cx="861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900"/>
              </a:spcAft>
              <a:buNone/>
            </a:pPr>
            <a:r>
              <a:rPr lang="zh-HK">
                <a:solidFill>
                  <a:srgbClr val="FFFFFF"/>
                </a:solidFill>
                <a:latin typeface="Montserrat"/>
                <a:ea typeface="Montserrat"/>
                <a:cs typeface="Montserrat"/>
                <a:sym typeface="Montserrat"/>
              </a:rPr>
              <a:t>Mentor</a:t>
            </a:r>
            <a:endParaRPr>
              <a:solidFill>
                <a:srgbClr val="FFFFFF"/>
              </a:solidFill>
              <a:latin typeface="Montserrat"/>
              <a:ea typeface="Montserrat"/>
              <a:cs typeface="Montserrat"/>
              <a:sym typeface="Montserrat"/>
            </a:endParaRPr>
          </a:p>
        </p:txBody>
      </p:sp>
      <p:pic>
        <p:nvPicPr>
          <p:cNvPr id="595" name="Google Shape;595;p46"/>
          <p:cNvPicPr preferRelativeResize="0"/>
          <p:nvPr/>
        </p:nvPicPr>
        <p:blipFill>
          <a:blip r:embed="rId5">
            <a:alphaModFix/>
          </a:blip>
          <a:stretch>
            <a:fillRect/>
          </a:stretch>
        </p:blipFill>
        <p:spPr>
          <a:xfrm>
            <a:off x="5093974" y="816038"/>
            <a:ext cx="1309175" cy="1745949"/>
          </a:xfrm>
          <a:prstGeom prst="rect">
            <a:avLst/>
          </a:prstGeom>
          <a:noFill/>
          <a:ln>
            <a:noFill/>
          </a:ln>
        </p:spPr>
      </p:pic>
      <p:sp>
        <p:nvSpPr>
          <p:cNvPr id="596" name="Google Shape;596;p46"/>
          <p:cNvSpPr txBox="1"/>
          <p:nvPr/>
        </p:nvSpPr>
        <p:spPr>
          <a:xfrm>
            <a:off x="6953400" y="4619600"/>
            <a:ext cx="565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chemeClr val="lt1"/>
                </a:solidFill>
                <a:latin typeface="Century Gothic"/>
                <a:ea typeface="Century Gothic"/>
                <a:cs typeface="Century Gothic"/>
                <a:sym typeface="Century Gothic"/>
              </a:rPr>
              <a:t>Di Mu</a:t>
            </a:r>
            <a:endParaRPr sz="1200">
              <a:solidFill>
                <a:schemeClr val="lt1"/>
              </a:solidFill>
              <a:latin typeface="Century Gothic"/>
              <a:ea typeface="Century Gothic"/>
              <a:cs typeface="Century Gothic"/>
              <a:sym typeface="Century Gothic"/>
            </a:endParaRPr>
          </a:p>
        </p:txBody>
      </p:sp>
      <p:pic>
        <p:nvPicPr>
          <p:cNvPr id="597" name="Google Shape;597;p46"/>
          <p:cNvPicPr preferRelativeResize="0"/>
          <p:nvPr/>
        </p:nvPicPr>
        <p:blipFill>
          <a:blip r:embed="rId6">
            <a:alphaModFix/>
          </a:blip>
          <a:stretch>
            <a:fillRect/>
          </a:stretch>
        </p:blipFill>
        <p:spPr>
          <a:xfrm>
            <a:off x="6586263" y="816837"/>
            <a:ext cx="1309176" cy="1744349"/>
          </a:xfrm>
          <a:prstGeom prst="rect">
            <a:avLst/>
          </a:prstGeom>
          <a:noFill/>
          <a:ln>
            <a:noFill/>
          </a:ln>
        </p:spPr>
      </p:pic>
      <p:pic>
        <p:nvPicPr>
          <p:cNvPr id="598" name="Google Shape;598;p46"/>
          <p:cNvPicPr preferRelativeResize="0"/>
          <p:nvPr/>
        </p:nvPicPr>
        <p:blipFill>
          <a:blip r:embed="rId7">
            <a:alphaModFix/>
          </a:blip>
          <a:stretch>
            <a:fillRect/>
          </a:stretch>
        </p:blipFill>
        <p:spPr>
          <a:xfrm>
            <a:off x="5093987" y="2855655"/>
            <a:ext cx="1309175" cy="1747177"/>
          </a:xfrm>
          <a:prstGeom prst="rect">
            <a:avLst/>
          </a:prstGeom>
          <a:noFill/>
          <a:ln>
            <a:noFill/>
          </a:ln>
        </p:spPr>
      </p:pic>
      <p:sp>
        <p:nvSpPr>
          <p:cNvPr id="599" name="Google Shape;599;p46"/>
          <p:cNvSpPr txBox="1"/>
          <p:nvPr/>
        </p:nvSpPr>
        <p:spPr>
          <a:xfrm>
            <a:off x="5353613" y="4619600"/>
            <a:ext cx="789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zh-HK" sz="1200">
                <a:solidFill>
                  <a:schemeClr val="lt1"/>
                </a:solidFill>
                <a:latin typeface="Century Gothic"/>
                <a:ea typeface="Century Gothic"/>
                <a:cs typeface="Century Gothic"/>
                <a:sym typeface="Century Gothic"/>
              </a:rPr>
              <a:t>Sudi Lyu</a:t>
            </a:r>
            <a:endParaRPr sz="1200">
              <a:solidFill>
                <a:schemeClr val="lt1"/>
              </a:solidFill>
              <a:latin typeface="Century Gothic"/>
              <a:ea typeface="Century Gothic"/>
              <a:cs typeface="Century Gothic"/>
              <a:sym typeface="Century Gothic"/>
            </a:endParaRPr>
          </a:p>
        </p:txBody>
      </p:sp>
      <p:pic>
        <p:nvPicPr>
          <p:cNvPr id="600" name="Google Shape;600;p46"/>
          <p:cNvPicPr preferRelativeResize="0"/>
          <p:nvPr/>
        </p:nvPicPr>
        <p:blipFill>
          <a:blip r:embed="rId8">
            <a:alphaModFix/>
          </a:blip>
          <a:stretch>
            <a:fillRect/>
          </a:stretch>
        </p:blipFill>
        <p:spPr>
          <a:xfrm>
            <a:off x="6586262" y="2855900"/>
            <a:ext cx="1309176" cy="1746682"/>
          </a:xfrm>
          <a:prstGeom prst="rect">
            <a:avLst/>
          </a:prstGeom>
          <a:noFill/>
          <a:ln>
            <a:noFill/>
          </a:ln>
        </p:spPr>
      </p:pic>
      <p:sp>
        <p:nvSpPr>
          <p:cNvPr id="601" name="Google Shape;60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Time Sequence Diagram</a:t>
            </a:r>
            <a:endParaRPr/>
          </a:p>
          <a:p>
            <a:pPr indent="0" lvl="0" marL="0" rtl="0" algn="l">
              <a:spcBef>
                <a:spcPts val="0"/>
              </a:spcBef>
              <a:spcAft>
                <a:spcPts val="0"/>
              </a:spcAft>
              <a:buNone/>
            </a:pPr>
            <a:r>
              <a:t/>
            </a:r>
            <a:endParaRPr/>
          </a:p>
        </p:txBody>
      </p:sp>
      <p:sp>
        <p:nvSpPr>
          <p:cNvPr id="760" name="Google Shape;76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761" name="Google Shape;761;p64"/>
          <p:cNvGrpSpPr/>
          <p:nvPr/>
        </p:nvGrpSpPr>
        <p:grpSpPr>
          <a:xfrm>
            <a:off x="1228829" y="912668"/>
            <a:ext cx="6619912" cy="3758338"/>
            <a:chOff x="6505573" y="2745170"/>
            <a:chExt cx="1122000" cy="1668000"/>
          </a:xfrm>
        </p:grpSpPr>
        <p:sp>
          <p:nvSpPr>
            <p:cNvPr id="762" name="Google Shape;762;p6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64"/>
          <p:cNvPicPr preferRelativeResize="0"/>
          <p:nvPr/>
        </p:nvPicPr>
        <p:blipFill>
          <a:blip r:embed="rId3">
            <a:alphaModFix/>
          </a:blip>
          <a:stretch>
            <a:fillRect/>
          </a:stretch>
        </p:blipFill>
        <p:spPr>
          <a:xfrm>
            <a:off x="1405600" y="1116750"/>
            <a:ext cx="6264451" cy="3371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Data Access Layer</a:t>
            </a:r>
            <a:endParaRPr/>
          </a:p>
          <a:p>
            <a:pPr indent="0" lvl="0" marL="0" rtl="0" algn="l">
              <a:spcBef>
                <a:spcPts val="0"/>
              </a:spcBef>
              <a:spcAft>
                <a:spcPts val="0"/>
              </a:spcAft>
              <a:buNone/>
            </a:pPr>
            <a:r>
              <a:t/>
            </a:r>
            <a:endParaRPr/>
          </a:p>
        </p:txBody>
      </p:sp>
      <p:sp>
        <p:nvSpPr>
          <p:cNvPr id="772" name="Google Shape;772;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773" name="Google Shape;773;p65"/>
          <p:cNvGrpSpPr/>
          <p:nvPr/>
        </p:nvGrpSpPr>
        <p:grpSpPr>
          <a:xfrm>
            <a:off x="3536199" y="974367"/>
            <a:ext cx="5203051" cy="3868759"/>
            <a:chOff x="6505573" y="2745170"/>
            <a:chExt cx="1122000" cy="1668000"/>
          </a:xfrm>
        </p:grpSpPr>
        <p:sp>
          <p:nvSpPr>
            <p:cNvPr id="774" name="Google Shape;774;p6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8" name="Google Shape;778;p65"/>
          <p:cNvPicPr preferRelativeResize="0"/>
          <p:nvPr/>
        </p:nvPicPr>
        <p:blipFill>
          <a:blip r:embed="rId3">
            <a:alphaModFix/>
          </a:blip>
          <a:stretch>
            <a:fillRect/>
          </a:stretch>
        </p:blipFill>
        <p:spPr>
          <a:xfrm>
            <a:off x="3688413" y="970749"/>
            <a:ext cx="4898575" cy="3875997"/>
          </a:xfrm>
          <a:prstGeom prst="rect">
            <a:avLst/>
          </a:prstGeom>
          <a:noFill/>
          <a:ln>
            <a:noFill/>
          </a:ln>
        </p:spPr>
      </p:pic>
      <p:sp>
        <p:nvSpPr>
          <p:cNvPr id="779" name="Google Shape;779;p65"/>
          <p:cNvSpPr txBox="1"/>
          <p:nvPr/>
        </p:nvSpPr>
        <p:spPr>
          <a:xfrm>
            <a:off x="418775" y="1408750"/>
            <a:ext cx="3000000" cy="343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Montserrat"/>
              <a:buChar char="●"/>
            </a:pPr>
            <a:r>
              <a:rPr b="1" lang="zh-HK" sz="1300">
                <a:solidFill>
                  <a:schemeClr val="lt1"/>
                </a:solidFill>
                <a:latin typeface="Montserrat"/>
                <a:ea typeface="Montserrat"/>
                <a:cs typeface="Montserrat"/>
                <a:sym typeface="Montserrat"/>
              </a:rPr>
              <a:t>Resource Manager </a:t>
            </a:r>
            <a:endParaRPr b="1" sz="1300">
              <a:solidFill>
                <a:schemeClr val="lt1"/>
              </a:solidFill>
              <a:latin typeface="Montserrat"/>
              <a:ea typeface="Montserrat"/>
              <a:cs typeface="Montserrat"/>
              <a:sym typeface="Montserrat"/>
            </a:endParaRPr>
          </a:p>
          <a:p>
            <a:pPr indent="0" lvl="0" marL="269999" rtl="0" algn="l">
              <a:lnSpc>
                <a:spcPct val="115000"/>
              </a:lnSpc>
              <a:spcBef>
                <a:spcPts val="1600"/>
              </a:spcBef>
              <a:spcAft>
                <a:spcPts val="0"/>
              </a:spcAft>
              <a:buNone/>
            </a:pPr>
            <a:r>
              <a:rPr b="1" lang="zh-HK" sz="1300">
                <a:solidFill>
                  <a:schemeClr val="lt1"/>
                </a:solidFill>
                <a:latin typeface="Montserrat"/>
                <a:ea typeface="Montserrat"/>
                <a:cs typeface="Montserrat"/>
                <a:sym typeface="Montserrat"/>
              </a:rPr>
              <a:t>Tools Manager: </a:t>
            </a:r>
            <a:r>
              <a:rPr lang="zh-HK" sz="1300">
                <a:solidFill>
                  <a:schemeClr val="lt1"/>
                </a:solidFill>
                <a:latin typeface="Montserrat"/>
                <a:ea typeface="Montserrat"/>
                <a:cs typeface="Montserrat"/>
                <a:sym typeface="Montserrat"/>
              </a:rPr>
              <a:t>Manage tools update and fetch (both Pharos and customized)</a:t>
            </a:r>
            <a:endParaRPr sz="1300">
              <a:solidFill>
                <a:schemeClr val="lt1"/>
              </a:solidFill>
              <a:latin typeface="Montserrat"/>
              <a:ea typeface="Montserrat"/>
              <a:cs typeface="Montserrat"/>
              <a:sym typeface="Montserrat"/>
            </a:endParaRPr>
          </a:p>
          <a:p>
            <a:pPr indent="0" lvl="0" marL="269999" rtl="0" algn="l">
              <a:lnSpc>
                <a:spcPct val="115000"/>
              </a:lnSpc>
              <a:spcBef>
                <a:spcPts val="1600"/>
              </a:spcBef>
              <a:spcAft>
                <a:spcPts val="0"/>
              </a:spcAft>
              <a:buNone/>
            </a:pPr>
            <a:r>
              <a:rPr b="1" lang="zh-HK" sz="1300">
                <a:solidFill>
                  <a:schemeClr val="lt1"/>
                </a:solidFill>
                <a:latin typeface="Montserrat"/>
                <a:ea typeface="Montserrat"/>
                <a:cs typeface="Montserrat"/>
                <a:sym typeface="Montserrat"/>
              </a:rPr>
              <a:t>Job Metadata Manager: </a:t>
            </a:r>
            <a:r>
              <a:rPr lang="zh-HK" sz="1300">
                <a:solidFill>
                  <a:schemeClr val="lt1"/>
                </a:solidFill>
                <a:latin typeface="Montserrat"/>
                <a:ea typeface="Montserrat"/>
                <a:cs typeface="Montserrat"/>
                <a:sym typeface="Montserrat"/>
              </a:rPr>
              <a:t> Manage metadata for each job</a:t>
            </a:r>
            <a:endParaRPr sz="1300">
              <a:solidFill>
                <a:schemeClr val="lt1"/>
              </a:solidFill>
              <a:latin typeface="Montserrat"/>
              <a:ea typeface="Montserrat"/>
              <a:cs typeface="Montserrat"/>
              <a:sym typeface="Montserrat"/>
            </a:endParaRPr>
          </a:p>
          <a:p>
            <a:pPr indent="0" lvl="0" marL="269999" rtl="0" algn="l">
              <a:lnSpc>
                <a:spcPct val="115000"/>
              </a:lnSpc>
              <a:spcBef>
                <a:spcPts val="1600"/>
              </a:spcBef>
              <a:spcAft>
                <a:spcPts val="0"/>
              </a:spcAft>
              <a:buNone/>
            </a:pPr>
            <a:r>
              <a:rPr b="1" lang="zh-HK" sz="1300">
                <a:solidFill>
                  <a:schemeClr val="lt1"/>
                </a:solidFill>
                <a:latin typeface="Montserrat"/>
                <a:ea typeface="Montserrat"/>
                <a:cs typeface="Montserrat"/>
                <a:sym typeface="Montserrat"/>
              </a:rPr>
              <a:t>Output Manager: </a:t>
            </a:r>
            <a:r>
              <a:rPr lang="zh-HK" sz="1300">
                <a:solidFill>
                  <a:schemeClr val="lt1"/>
                </a:solidFill>
                <a:latin typeface="Montserrat"/>
                <a:ea typeface="Montserrat"/>
                <a:cs typeface="Montserrat"/>
                <a:sym typeface="Montserrat"/>
              </a:rPr>
              <a:t>Manage outputs from each jobs</a:t>
            </a:r>
            <a:endParaRPr sz="1300">
              <a:solidFill>
                <a:schemeClr val="lt1"/>
              </a:solidFill>
              <a:latin typeface="Montserrat"/>
              <a:ea typeface="Montserrat"/>
              <a:cs typeface="Montserrat"/>
              <a:sym typeface="Montserrat"/>
            </a:endParaRPr>
          </a:p>
          <a:p>
            <a:pPr indent="-311150" lvl="0" marL="457200" rtl="0" algn="l">
              <a:lnSpc>
                <a:spcPct val="115000"/>
              </a:lnSpc>
              <a:spcBef>
                <a:spcPts val="1600"/>
              </a:spcBef>
              <a:spcAft>
                <a:spcPts val="0"/>
              </a:spcAft>
              <a:buClr>
                <a:schemeClr val="lt1"/>
              </a:buClr>
              <a:buSzPts val="1300"/>
              <a:buFont typeface="Montserrat"/>
              <a:buChar char="●"/>
            </a:pPr>
            <a:r>
              <a:rPr b="1" lang="zh-HK" sz="1300">
                <a:solidFill>
                  <a:schemeClr val="lt1"/>
                </a:solidFill>
                <a:latin typeface="Montserrat"/>
                <a:ea typeface="Montserrat"/>
                <a:cs typeface="Montserrat"/>
                <a:sym typeface="Montserrat"/>
              </a:rPr>
              <a:t>Database</a:t>
            </a:r>
            <a:endParaRPr b="1" sz="1300">
              <a:solidFill>
                <a:schemeClr val="lt1"/>
              </a:solidFill>
              <a:latin typeface="Montserrat"/>
              <a:ea typeface="Montserrat"/>
              <a:cs typeface="Montserrat"/>
              <a:sym typeface="Montserrat"/>
            </a:endParaRPr>
          </a:p>
          <a:p>
            <a:pPr indent="0" lvl="0" marL="269999" rtl="0" algn="l">
              <a:lnSpc>
                <a:spcPct val="115000"/>
              </a:lnSpc>
              <a:spcBef>
                <a:spcPts val="1600"/>
              </a:spcBef>
              <a:spcAft>
                <a:spcPts val="1600"/>
              </a:spcAft>
              <a:buNone/>
            </a:pPr>
            <a:r>
              <a:rPr lang="zh-HK" sz="1300">
                <a:solidFill>
                  <a:schemeClr val="lt1"/>
                </a:solidFill>
                <a:latin typeface="Montserrat"/>
                <a:ea typeface="Montserrat"/>
                <a:cs typeface="Montserrat"/>
                <a:sym typeface="Montserrat"/>
              </a:rPr>
              <a:t>Provide reliable storage</a:t>
            </a:r>
            <a:endParaRPr b="1" sz="10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Job Execution Layer</a:t>
            </a:r>
            <a:endParaRPr/>
          </a:p>
          <a:p>
            <a:pPr indent="0" lvl="0" marL="0" rtl="0" algn="l">
              <a:spcBef>
                <a:spcPts val="0"/>
              </a:spcBef>
              <a:spcAft>
                <a:spcPts val="0"/>
              </a:spcAft>
              <a:buNone/>
            </a:pPr>
            <a:r>
              <a:t/>
            </a:r>
            <a:endParaRPr/>
          </a:p>
        </p:txBody>
      </p:sp>
      <p:sp>
        <p:nvSpPr>
          <p:cNvPr id="785" name="Google Shape;78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786" name="Google Shape;786;p66"/>
          <p:cNvGrpSpPr/>
          <p:nvPr/>
        </p:nvGrpSpPr>
        <p:grpSpPr>
          <a:xfrm>
            <a:off x="3536199" y="974367"/>
            <a:ext cx="5203051" cy="3868759"/>
            <a:chOff x="6505573" y="2745170"/>
            <a:chExt cx="1122000" cy="1668000"/>
          </a:xfrm>
        </p:grpSpPr>
        <p:sp>
          <p:nvSpPr>
            <p:cNvPr id="787" name="Google Shape;787;p6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66"/>
          <p:cNvSpPr txBox="1"/>
          <p:nvPr/>
        </p:nvSpPr>
        <p:spPr>
          <a:xfrm>
            <a:off x="418775" y="1408750"/>
            <a:ext cx="3000000" cy="35112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1"/>
              </a:buClr>
              <a:buSzPts val="1300"/>
              <a:buFont typeface="Montserrat"/>
              <a:buChar char="●"/>
            </a:pPr>
            <a:r>
              <a:rPr b="1" lang="zh-HK" sz="1300">
                <a:solidFill>
                  <a:schemeClr val="lt1"/>
                </a:solidFill>
                <a:latin typeface="Montserrat"/>
                <a:ea typeface="Montserrat"/>
                <a:cs typeface="Montserrat"/>
                <a:sym typeface="Montserrat"/>
              </a:rPr>
              <a:t>Execution Manager </a:t>
            </a:r>
            <a:endParaRPr b="1" sz="1300">
              <a:solidFill>
                <a:schemeClr val="lt1"/>
              </a:solidFill>
              <a:latin typeface="Montserrat"/>
              <a:ea typeface="Montserrat"/>
              <a:cs typeface="Montserrat"/>
              <a:sym typeface="Montserrat"/>
            </a:endParaRPr>
          </a:p>
          <a:p>
            <a:pPr indent="0" lvl="0" marL="269999" rtl="0" algn="just">
              <a:lnSpc>
                <a:spcPct val="115000"/>
              </a:lnSpc>
              <a:spcBef>
                <a:spcPts val="1600"/>
              </a:spcBef>
              <a:spcAft>
                <a:spcPts val="0"/>
              </a:spcAft>
              <a:buNone/>
            </a:pPr>
            <a:r>
              <a:rPr lang="zh-HK" sz="1300">
                <a:solidFill>
                  <a:schemeClr val="lt1"/>
                </a:solidFill>
                <a:latin typeface="Montserrat"/>
                <a:ea typeface="Montserrat"/>
                <a:cs typeface="Montserrat"/>
                <a:sym typeface="Montserrat"/>
              </a:rPr>
              <a:t>Execution Manager will start tasks according to the request from Job instance. It would update the task status back to job instance and save output to Data Access Layer.</a:t>
            </a:r>
            <a:endParaRPr sz="1300">
              <a:solidFill>
                <a:schemeClr val="lt1"/>
              </a:solidFill>
              <a:latin typeface="Montserrat"/>
              <a:ea typeface="Montserrat"/>
              <a:cs typeface="Montserrat"/>
              <a:sym typeface="Montserrat"/>
            </a:endParaRPr>
          </a:p>
          <a:p>
            <a:pPr indent="-311150" lvl="0" marL="457200" rtl="0" algn="just">
              <a:lnSpc>
                <a:spcPct val="115000"/>
              </a:lnSpc>
              <a:spcBef>
                <a:spcPts val="1600"/>
              </a:spcBef>
              <a:spcAft>
                <a:spcPts val="0"/>
              </a:spcAft>
              <a:buClr>
                <a:schemeClr val="lt1"/>
              </a:buClr>
              <a:buSzPts val="1300"/>
              <a:buFont typeface="Montserrat"/>
              <a:buChar char="●"/>
            </a:pPr>
            <a:r>
              <a:rPr b="1" lang="zh-HK" sz="1300">
                <a:solidFill>
                  <a:schemeClr val="lt1"/>
                </a:solidFill>
                <a:latin typeface="Montserrat"/>
                <a:ea typeface="Montserrat"/>
                <a:cs typeface="Montserrat"/>
                <a:sym typeface="Montserrat"/>
              </a:rPr>
              <a:t>Task</a:t>
            </a:r>
            <a:endParaRPr b="1" sz="1300">
              <a:solidFill>
                <a:schemeClr val="lt1"/>
              </a:solidFill>
              <a:latin typeface="Montserrat"/>
              <a:ea typeface="Montserrat"/>
              <a:cs typeface="Montserrat"/>
              <a:sym typeface="Montserrat"/>
            </a:endParaRPr>
          </a:p>
          <a:p>
            <a:pPr indent="0" lvl="0" marL="269999" rtl="0" algn="l">
              <a:lnSpc>
                <a:spcPct val="115000"/>
              </a:lnSpc>
              <a:spcBef>
                <a:spcPts val="1600"/>
              </a:spcBef>
              <a:spcAft>
                <a:spcPts val="1600"/>
              </a:spcAft>
              <a:buNone/>
            </a:pPr>
            <a:r>
              <a:rPr lang="zh-HK" sz="1300">
                <a:solidFill>
                  <a:schemeClr val="lt1"/>
                </a:solidFill>
                <a:latin typeface="Montserrat"/>
                <a:ea typeface="Montserrat"/>
                <a:cs typeface="Montserrat"/>
                <a:sym typeface="Montserrat"/>
              </a:rPr>
              <a:t>Task are managed by Execution manager and running in an isolated environment.</a:t>
            </a:r>
            <a:endParaRPr b="1" sz="1300">
              <a:solidFill>
                <a:schemeClr val="lt1"/>
              </a:solidFill>
              <a:latin typeface="Montserrat"/>
              <a:ea typeface="Montserrat"/>
              <a:cs typeface="Montserrat"/>
              <a:sym typeface="Montserrat"/>
            </a:endParaRPr>
          </a:p>
        </p:txBody>
      </p:sp>
      <p:pic>
        <p:nvPicPr>
          <p:cNvPr id="792" name="Google Shape;792;p66"/>
          <p:cNvPicPr preferRelativeResize="0"/>
          <p:nvPr/>
        </p:nvPicPr>
        <p:blipFill rotWithShape="1">
          <a:blip r:embed="rId3">
            <a:alphaModFix/>
          </a:blip>
          <a:srcRect b="0" l="13314" r="0" t="0"/>
          <a:stretch/>
        </p:blipFill>
        <p:spPr>
          <a:xfrm>
            <a:off x="3669000" y="974375"/>
            <a:ext cx="4918378" cy="38687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Architecture - Job Management Layer</a:t>
            </a:r>
            <a:endParaRPr/>
          </a:p>
          <a:p>
            <a:pPr indent="0" lvl="0" marL="0" rtl="0" algn="l">
              <a:spcBef>
                <a:spcPts val="0"/>
              </a:spcBef>
              <a:spcAft>
                <a:spcPts val="0"/>
              </a:spcAft>
              <a:buNone/>
            </a:pPr>
            <a:r>
              <a:t/>
            </a:r>
            <a:endParaRPr/>
          </a:p>
        </p:txBody>
      </p:sp>
      <p:sp>
        <p:nvSpPr>
          <p:cNvPr id="798" name="Google Shape;79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799" name="Google Shape;799;p67"/>
          <p:cNvGrpSpPr/>
          <p:nvPr/>
        </p:nvGrpSpPr>
        <p:grpSpPr>
          <a:xfrm>
            <a:off x="3536199" y="974367"/>
            <a:ext cx="5203051" cy="3868759"/>
            <a:chOff x="6505573" y="2745170"/>
            <a:chExt cx="1122000" cy="1668000"/>
          </a:xfrm>
        </p:grpSpPr>
        <p:sp>
          <p:nvSpPr>
            <p:cNvPr id="800" name="Google Shape;800;p6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67"/>
          <p:cNvSpPr txBox="1"/>
          <p:nvPr/>
        </p:nvSpPr>
        <p:spPr>
          <a:xfrm>
            <a:off x="418775" y="1408750"/>
            <a:ext cx="3000000" cy="3254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Montserrat"/>
              <a:buChar char="●"/>
            </a:pPr>
            <a:r>
              <a:rPr b="1" lang="zh-HK">
                <a:solidFill>
                  <a:schemeClr val="lt1"/>
                </a:solidFill>
                <a:latin typeface="Montserrat"/>
                <a:ea typeface="Montserrat"/>
                <a:cs typeface="Montserrat"/>
                <a:sym typeface="Montserrat"/>
              </a:rPr>
              <a:t>Job Manager </a:t>
            </a:r>
            <a:endParaRPr b="1">
              <a:solidFill>
                <a:schemeClr val="lt1"/>
              </a:solidFill>
              <a:latin typeface="Montserrat"/>
              <a:ea typeface="Montserrat"/>
              <a:cs typeface="Montserrat"/>
              <a:sym typeface="Montserrat"/>
            </a:endParaRPr>
          </a:p>
          <a:p>
            <a:pPr indent="0" lvl="0" marL="269999" rtl="0" algn="l">
              <a:lnSpc>
                <a:spcPct val="115000"/>
              </a:lnSpc>
              <a:spcBef>
                <a:spcPts val="1600"/>
              </a:spcBef>
              <a:spcAft>
                <a:spcPts val="0"/>
              </a:spcAft>
              <a:buNone/>
            </a:pPr>
            <a:r>
              <a:rPr lang="zh-HK">
                <a:solidFill>
                  <a:schemeClr val="lt1"/>
                </a:solidFill>
                <a:latin typeface="Montserrat"/>
                <a:ea typeface="Montserrat"/>
                <a:cs typeface="Montserrat"/>
                <a:sym typeface="Montserrat"/>
              </a:rPr>
              <a:t>Manage the Job Instances when receive a job submission or termination message from front-end.</a:t>
            </a:r>
            <a:endParaRPr>
              <a:solidFill>
                <a:schemeClr val="lt1"/>
              </a:solidFill>
              <a:latin typeface="Montserrat"/>
              <a:ea typeface="Montserrat"/>
              <a:cs typeface="Montserrat"/>
              <a:sym typeface="Montserrat"/>
            </a:endParaRPr>
          </a:p>
          <a:p>
            <a:pPr indent="-317500" lvl="0" marL="457200" rtl="0" algn="l">
              <a:lnSpc>
                <a:spcPct val="115000"/>
              </a:lnSpc>
              <a:spcBef>
                <a:spcPts val="1600"/>
              </a:spcBef>
              <a:spcAft>
                <a:spcPts val="0"/>
              </a:spcAft>
              <a:buClr>
                <a:schemeClr val="lt1"/>
              </a:buClr>
              <a:buSzPts val="1400"/>
              <a:buFont typeface="Montserrat"/>
              <a:buChar char="●"/>
            </a:pPr>
            <a:r>
              <a:rPr b="1" lang="zh-HK">
                <a:solidFill>
                  <a:schemeClr val="lt1"/>
                </a:solidFill>
                <a:latin typeface="Montserrat"/>
                <a:ea typeface="Montserrat"/>
                <a:cs typeface="Montserrat"/>
                <a:sym typeface="Montserrat"/>
              </a:rPr>
              <a:t>Job Instance</a:t>
            </a:r>
            <a:endParaRPr b="1">
              <a:solidFill>
                <a:schemeClr val="lt1"/>
              </a:solidFill>
              <a:latin typeface="Montserrat"/>
              <a:ea typeface="Montserrat"/>
              <a:cs typeface="Montserrat"/>
              <a:sym typeface="Montserrat"/>
            </a:endParaRPr>
          </a:p>
          <a:p>
            <a:pPr indent="0" lvl="0" marL="269999" rtl="0" algn="l">
              <a:lnSpc>
                <a:spcPct val="115000"/>
              </a:lnSpc>
              <a:spcBef>
                <a:spcPts val="1600"/>
              </a:spcBef>
              <a:spcAft>
                <a:spcPts val="0"/>
              </a:spcAft>
              <a:buNone/>
            </a:pPr>
            <a:r>
              <a:rPr lang="zh-HK">
                <a:solidFill>
                  <a:schemeClr val="lt1"/>
                </a:solidFill>
                <a:latin typeface="Montserrat"/>
                <a:ea typeface="Montserrat"/>
                <a:cs typeface="Montserrat"/>
                <a:sym typeface="Montserrat"/>
              </a:rPr>
              <a:t>Deal with dependencies in between the tasks and submit tasks to Job Execution Layer.</a:t>
            </a:r>
            <a:endParaRPr>
              <a:solidFill>
                <a:schemeClr val="lt1"/>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sz="1100">
              <a:solidFill>
                <a:schemeClr val="lt1"/>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1100">
              <a:solidFill>
                <a:schemeClr val="lt1"/>
              </a:solidFill>
              <a:latin typeface="Lato"/>
              <a:ea typeface="Lato"/>
              <a:cs typeface="Lato"/>
              <a:sym typeface="Lato"/>
            </a:endParaRPr>
          </a:p>
        </p:txBody>
      </p:sp>
      <p:pic>
        <p:nvPicPr>
          <p:cNvPr id="805" name="Google Shape;805;p67"/>
          <p:cNvPicPr preferRelativeResize="0"/>
          <p:nvPr/>
        </p:nvPicPr>
        <p:blipFill>
          <a:blip r:embed="rId3">
            <a:alphaModFix/>
          </a:blip>
          <a:stretch>
            <a:fillRect/>
          </a:stretch>
        </p:blipFill>
        <p:spPr>
          <a:xfrm>
            <a:off x="3654275" y="981825"/>
            <a:ext cx="4947025" cy="3868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6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HK" sz="3800"/>
              <a:t>Technical Stack</a:t>
            </a:r>
            <a:endParaRPr b="1" sz="3800"/>
          </a:p>
        </p:txBody>
      </p:sp>
      <p:sp>
        <p:nvSpPr>
          <p:cNvPr id="811" name="Google Shape;81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Technical Stack - Front-end</a:t>
            </a:r>
            <a:endParaRPr/>
          </a:p>
        </p:txBody>
      </p:sp>
      <p:sp>
        <p:nvSpPr>
          <p:cNvPr id="817" name="Google Shape;817;p69"/>
          <p:cNvSpPr txBox="1"/>
          <p:nvPr>
            <p:ph idx="1" type="body"/>
          </p:nvPr>
        </p:nvSpPr>
        <p:spPr>
          <a:xfrm>
            <a:off x="1297500" y="1349775"/>
            <a:ext cx="7038900" cy="3793800"/>
          </a:xfrm>
          <a:prstGeom prst="rect">
            <a:avLst/>
          </a:prstGeom>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FFFF"/>
              </a:buClr>
              <a:buSzPts val="1600"/>
              <a:buFont typeface="Montserrat"/>
              <a:buChar char="●"/>
            </a:pPr>
            <a:r>
              <a:rPr b="1" lang="zh-HK" sz="1600">
                <a:solidFill>
                  <a:srgbClr val="00FFFF"/>
                </a:solidFill>
                <a:latin typeface="Montserrat"/>
                <a:ea typeface="Montserrat"/>
                <a:cs typeface="Montserrat"/>
                <a:sym typeface="Montserrat"/>
              </a:rPr>
              <a:t>Bootstrap</a:t>
            </a:r>
            <a:endParaRPr b="1" sz="1600">
              <a:solidFill>
                <a:srgbClr val="00FFFF"/>
              </a:solidFill>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Fewer cross-browser bugs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Require lots of style overrides</a:t>
            </a:r>
            <a:endParaRPr sz="1600">
              <a:latin typeface="Montserrat"/>
              <a:ea typeface="Montserrat"/>
              <a:cs typeface="Montserrat"/>
              <a:sym typeface="Montserrat"/>
            </a:endParaRPr>
          </a:p>
          <a:p>
            <a:pPr indent="-330200" lvl="0" marL="457200" rtl="0" algn="l">
              <a:spcBef>
                <a:spcPts val="0"/>
              </a:spcBef>
              <a:spcAft>
                <a:spcPts val="0"/>
              </a:spcAft>
              <a:buClr>
                <a:srgbClr val="00FFFF"/>
              </a:buClr>
              <a:buSzPts val="1600"/>
              <a:buFont typeface="Montserrat"/>
              <a:buChar char="●"/>
            </a:pPr>
            <a:r>
              <a:rPr b="1" lang="zh-HK" sz="1600">
                <a:solidFill>
                  <a:srgbClr val="00FFFF"/>
                </a:solidFill>
                <a:latin typeface="Montserrat"/>
                <a:ea typeface="Montserrat"/>
                <a:cs typeface="Montserrat"/>
                <a:sym typeface="Montserrat"/>
              </a:rPr>
              <a:t>AngularJS</a:t>
            </a:r>
            <a:endParaRPr b="1" sz="1600">
              <a:solidFill>
                <a:srgbClr val="00FFFF"/>
              </a:solidFill>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Component-based architecture</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High performance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Learning difficulty</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React</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Saving time while re-using React components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Lack of documentation</a:t>
            </a:r>
            <a:endParaRPr sz="1600">
              <a:latin typeface="Montserrat"/>
              <a:ea typeface="Montserrat"/>
              <a:cs typeface="Montserrat"/>
              <a:sym typeface="Montserrat"/>
            </a:endParaRPr>
          </a:p>
          <a:p>
            <a:pPr indent="0" lvl="0" marL="0" rtl="0" algn="l">
              <a:spcBef>
                <a:spcPts val="1600"/>
              </a:spcBef>
              <a:spcAft>
                <a:spcPts val="1600"/>
              </a:spcAft>
              <a:buNone/>
            </a:pPr>
            <a:r>
              <a:t/>
            </a:r>
            <a:endParaRPr/>
          </a:p>
        </p:txBody>
      </p:sp>
      <p:sp>
        <p:nvSpPr>
          <p:cNvPr id="818" name="Google Shape;818;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Technical Stack - Back-end</a:t>
            </a:r>
            <a:endParaRPr/>
          </a:p>
        </p:txBody>
      </p:sp>
      <p:sp>
        <p:nvSpPr>
          <p:cNvPr id="824" name="Google Shape;824;p70"/>
          <p:cNvSpPr txBox="1"/>
          <p:nvPr>
            <p:ph idx="1" type="body"/>
          </p:nvPr>
        </p:nvSpPr>
        <p:spPr>
          <a:xfrm>
            <a:off x="1297500" y="13497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FFFF"/>
              </a:buClr>
              <a:buSzPts val="1600"/>
              <a:buFont typeface="Montserrat"/>
              <a:buChar char="●"/>
            </a:pPr>
            <a:r>
              <a:rPr b="1" lang="zh-HK" sz="1600">
                <a:solidFill>
                  <a:srgbClr val="00FFFF"/>
                </a:solidFill>
                <a:latin typeface="Montserrat"/>
                <a:ea typeface="Montserrat"/>
                <a:cs typeface="Montserrat"/>
                <a:sym typeface="Montserrat"/>
              </a:rPr>
              <a:t>Flask</a:t>
            </a:r>
            <a:endParaRPr b="1" sz="1600">
              <a:solidFill>
                <a:srgbClr val="00FFFF"/>
              </a:solidFill>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Simple</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Lightweight</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Minimalist web framework</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Lack of the built-in features</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Django</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Full-stack Python web framework</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M</a:t>
            </a:r>
            <a:r>
              <a:rPr lang="zh-HK" sz="1600">
                <a:latin typeface="Montserrat"/>
                <a:ea typeface="Montserrat"/>
                <a:cs typeface="Montserrat"/>
                <a:sym typeface="Montserrat"/>
              </a:rPr>
              <a:t>odules not needed for lightweight applications</a:t>
            </a:r>
            <a:endParaRPr>
              <a:latin typeface="Montserrat"/>
              <a:ea typeface="Montserrat"/>
              <a:cs typeface="Montserrat"/>
              <a:sym typeface="Montserrat"/>
            </a:endParaRPr>
          </a:p>
        </p:txBody>
      </p:sp>
      <p:sp>
        <p:nvSpPr>
          <p:cNvPr id="825" name="Google Shape;82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Technical Stack - Database</a:t>
            </a:r>
            <a:endParaRPr/>
          </a:p>
        </p:txBody>
      </p:sp>
      <p:sp>
        <p:nvSpPr>
          <p:cNvPr id="831" name="Google Shape;83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832" name="Google Shape;832;p71"/>
          <p:cNvSpPr txBox="1"/>
          <p:nvPr>
            <p:ph idx="1" type="body"/>
          </p:nvPr>
        </p:nvSpPr>
        <p:spPr>
          <a:xfrm>
            <a:off x="1297500" y="1349775"/>
            <a:ext cx="7883700" cy="358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MySQL</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Relational Database</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Open Source and free</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Lightweight and fast</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Less efficient when the amount of data increases, inflexible</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solidFill>
                  <a:srgbClr val="00FFFF"/>
                </a:solidFill>
                <a:latin typeface="Montserrat"/>
                <a:ea typeface="Montserrat"/>
                <a:cs typeface="Montserrat"/>
                <a:sym typeface="Montserrat"/>
              </a:rPr>
              <a:t>MongoDB</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Support large range of data types</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Store data in json files, which could be directly processed by Python</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Weak support for complex join queries</a:t>
            </a:r>
            <a:endParaRPr sz="1600">
              <a:latin typeface="Montserrat"/>
              <a:ea typeface="Montserrat"/>
              <a:cs typeface="Montserrat"/>
              <a:sym typeface="Montserrat"/>
            </a:endParaRPr>
          </a:p>
          <a:p>
            <a:pPr indent="0" lvl="0" marL="0" rtl="0" algn="l">
              <a:spcBef>
                <a:spcPts val="1600"/>
              </a:spcBef>
              <a:spcAft>
                <a:spcPts val="0"/>
              </a:spcAft>
              <a:buNone/>
            </a:pPr>
            <a:r>
              <a:t/>
            </a:r>
            <a:endParaRPr/>
          </a:p>
          <a:p>
            <a:pPr indent="-330200" lvl="0" marL="457200" rtl="0" algn="l">
              <a:spcBef>
                <a:spcPts val="1600"/>
              </a:spcBef>
              <a:spcAft>
                <a:spcPts val="0"/>
              </a:spcAft>
              <a:buClr>
                <a:srgbClr val="00FFFF"/>
              </a:buClr>
              <a:buSzPts val="1600"/>
              <a:buChar char="●"/>
            </a:pPr>
            <a:r>
              <a:t/>
            </a:r>
            <a:endParaRPr b="1" sz="1600">
              <a:solidFill>
                <a:srgbClr val="00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Technical Stack - Execution Environment</a:t>
            </a:r>
            <a:endParaRPr/>
          </a:p>
        </p:txBody>
      </p:sp>
      <p:sp>
        <p:nvSpPr>
          <p:cNvPr id="838" name="Google Shape;838;p72"/>
          <p:cNvSpPr txBox="1"/>
          <p:nvPr>
            <p:ph idx="1" type="body"/>
          </p:nvPr>
        </p:nvSpPr>
        <p:spPr>
          <a:xfrm>
            <a:off x="1297500" y="13497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FFFF"/>
              </a:buClr>
              <a:buSzPts val="1600"/>
              <a:buFont typeface="Montserrat"/>
              <a:buChar char="●"/>
            </a:pPr>
            <a:r>
              <a:rPr b="1" lang="zh-HK" sz="1600">
                <a:solidFill>
                  <a:srgbClr val="00FFFF"/>
                </a:solidFill>
                <a:latin typeface="Montserrat"/>
                <a:ea typeface="Montserrat"/>
                <a:cs typeface="Montserrat"/>
                <a:sym typeface="Montserrat"/>
              </a:rPr>
              <a:t>Docker </a:t>
            </a:r>
            <a:endParaRPr b="1" sz="1600">
              <a:solidFill>
                <a:srgbClr val="00FFFF"/>
              </a:solidFill>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Lightweight</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Faster to boot up</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Centralized image management</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Isolation level are not as high</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Virtual Machine</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Pros: </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Complete isolation</a:t>
            </a:r>
            <a:endParaRPr sz="1600">
              <a:latin typeface="Montserrat"/>
              <a:ea typeface="Montserrat"/>
              <a:cs typeface="Montserrat"/>
              <a:sym typeface="Montserrat"/>
            </a:endParaRPr>
          </a:p>
          <a:p>
            <a:pPr indent="-330200" lvl="2" marL="1371600" rtl="0" algn="l">
              <a:spcBef>
                <a:spcPts val="0"/>
              </a:spcBef>
              <a:spcAft>
                <a:spcPts val="0"/>
              </a:spcAft>
              <a:buSzPts val="1600"/>
              <a:buFont typeface="Montserrat"/>
              <a:buChar char="■"/>
            </a:pPr>
            <a:r>
              <a:rPr lang="zh-HK" sz="1600">
                <a:latin typeface="Montserrat"/>
                <a:ea typeface="Montserrat"/>
                <a:cs typeface="Montserrat"/>
                <a:sym typeface="Montserrat"/>
              </a:rPr>
              <a:t>Full virtualization</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Cons: Large overhead</a:t>
            </a:r>
            <a:endParaRPr sz="1600">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839" name="Google Shape;839;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73"/>
          <p:cNvSpPr txBox="1"/>
          <p:nvPr>
            <p:ph type="title"/>
          </p:nvPr>
        </p:nvSpPr>
        <p:spPr>
          <a:xfrm>
            <a:off x="823850" y="866775"/>
            <a:ext cx="62628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Project Planning</a:t>
            </a:r>
            <a:endParaRPr b="1" sz="3800"/>
          </a:p>
        </p:txBody>
      </p:sp>
      <p:sp>
        <p:nvSpPr>
          <p:cNvPr id="845" name="Google Shape;84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47"/>
          <p:cNvSpPr txBox="1"/>
          <p:nvPr/>
        </p:nvSpPr>
        <p:spPr>
          <a:xfrm>
            <a:off x="1214225" y="1444975"/>
            <a:ext cx="6360300" cy="28605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Project Context</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Requirements Management </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Architecture Design</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Techical Stack</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Project Planning</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Project Tracking</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Quality Management</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Configuration Management</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Risk Management</a:t>
            </a:r>
            <a:endParaRPr sz="1900">
              <a:solidFill>
                <a:srgbClr val="FFFFFF"/>
              </a:solidFill>
              <a:latin typeface="Montserrat"/>
              <a:ea typeface="Montserrat"/>
              <a:cs typeface="Montserrat"/>
              <a:sym typeface="Montserrat"/>
            </a:endParaRPr>
          </a:p>
          <a:p>
            <a:pPr indent="-349250" lvl="0" marL="457200" marR="0" rtl="0" algn="l">
              <a:lnSpc>
                <a:spcPct val="100000"/>
              </a:lnSpc>
              <a:spcBef>
                <a:spcPts val="0"/>
              </a:spcBef>
              <a:spcAft>
                <a:spcPts val="0"/>
              </a:spcAft>
              <a:buClr>
                <a:srgbClr val="FFFFFF"/>
              </a:buClr>
              <a:buSzPts val="1900"/>
              <a:buFont typeface="Montserrat"/>
              <a:buChar char="●"/>
            </a:pPr>
            <a:r>
              <a:rPr lang="zh-HK" sz="1900">
                <a:solidFill>
                  <a:srgbClr val="FFFFFF"/>
                </a:solidFill>
                <a:latin typeface="Montserrat"/>
                <a:ea typeface="Montserrat"/>
                <a:cs typeface="Montserrat"/>
                <a:sym typeface="Montserrat"/>
              </a:rPr>
              <a:t>Reflection</a:t>
            </a:r>
            <a:endParaRPr sz="1900">
              <a:solidFill>
                <a:srgbClr val="FFFFFF"/>
              </a:solidFill>
              <a:latin typeface="Montserrat"/>
              <a:ea typeface="Montserrat"/>
              <a:cs typeface="Montserrat"/>
              <a:sym typeface="Montserrat"/>
            </a:endParaRPr>
          </a:p>
        </p:txBody>
      </p:sp>
      <p:sp>
        <p:nvSpPr>
          <p:cNvPr id="607" name="Google Shape;60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608" name="Google Shape;608;p47"/>
          <p:cNvSpPr txBox="1"/>
          <p:nvPr>
            <p:ph type="title"/>
          </p:nvPr>
        </p:nvSpPr>
        <p:spPr>
          <a:xfrm>
            <a:off x="1320149" y="320300"/>
            <a:ext cx="3456600" cy="1130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700"/>
              <a:buFont typeface="Century Gothic"/>
              <a:buNone/>
            </a:pPr>
            <a:r>
              <a:rPr lang="zh-HK"/>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Project </a:t>
            </a:r>
            <a:r>
              <a:rPr lang="zh-HK"/>
              <a:t>Planning - Overview</a:t>
            </a:r>
            <a:endParaRPr/>
          </a:p>
        </p:txBody>
      </p:sp>
      <p:sp>
        <p:nvSpPr>
          <p:cNvPr id="851" name="Google Shape;851;p74"/>
          <p:cNvSpPr txBox="1"/>
          <p:nvPr/>
        </p:nvSpPr>
        <p:spPr>
          <a:xfrm>
            <a:off x="700886" y="32308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zh-HK" sz="1000">
                <a:solidFill>
                  <a:srgbClr val="FFFFFF"/>
                </a:solidFill>
                <a:latin typeface="Roboto"/>
                <a:ea typeface="Roboto"/>
                <a:cs typeface="Roboto"/>
                <a:sym typeface="Roboto"/>
              </a:rPr>
              <a:t>Meet</a:t>
            </a:r>
            <a:r>
              <a:rPr lang="zh-HK" sz="1000">
                <a:solidFill>
                  <a:srgbClr val="FFFFFF"/>
                </a:solidFill>
                <a:latin typeface="Roboto"/>
                <a:ea typeface="Roboto"/>
                <a:cs typeface="Roboto"/>
                <a:sym typeface="Roboto"/>
              </a:rPr>
              <a:t> with client and mentor</a:t>
            </a:r>
            <a:endParaRPr sz="1000">
              <a:solidFill>
                <a:srgbClr val="FFFFFF"/>
              </a:solidFill>
              <a:latin typeface="Roboto"/>
              <a:ea typeface="Roboto"/>
              <a:cs typeface="Roboto"/>
              <a:sym typeface="Roboto"/>
            </a:endParaRPr>
          </a:p>
        </p:txBody>
      </p:sp>
      <p:sp>
        <p:nvSpPr>
          <p:cNvPr id="852" name="Google Shape;852;p74"/>
          <p:cNvSpPr txBox="1"/>
          <p:nvPr/>
        </p:nvSpPr>
        <p:spPr>
          <a:xfrm>
            <a:off x="1845200" y="3230825"/>
            <a:ext cx="11364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zh-HK" sz="1000">
                <a:solidFill>
                  <a:srgbClr val="FFFFFF"/>
                </a:solidFill>
                <a:latin typeface="Roboto"/>
                <a:ea typeface="Roboto"/>
                <a:cs typeface="Roboto"/>
                <a:sym typeface="Roboto"/>
              </a:rPr>
              <a:t>Setup</a:t>
            </a:r>
            <a:r>
              <a:rPr lang="zh-HK" sz="1000">
                <a:solidFill>
                  <a:srgbClr val="FFFFFF"/>
                </a:solidFill>
                <a:latin typeface="Roboto"/>
                <a:ea typeface="Roboto"/>
                <a:cs typeface="Roboto"/>
                <a:sym typeface="Roboto"/>
              </a:rPr>
              <a:t> GitHub project, write statement of work document</a:t>
            </a:r>
            <a:endParaRPr sz="1000">
              <a:solidFill>
                <a:srgbClr val="FFFFFF"/>
              </a:solidFill>
              <a:latin typeface="Roboto"/>
              <a:ea typeface="Roboto"/>
              <a:cs typeface="Roboto"/>
              <a:sym typeface="Roboto"/>
            </a:endParaRPr>
          </a:p>
        </p:txBody>
      </p:sp>
      <p:sp>
        <p:nvSpPr>
          <p:cNvPr id="853" name="Google Shape;853;p74"/>
          <p:cNvSpPr txBox="1"/>
          <p:nvPr/>
        </p:nvSpPr>
        <p:spPr>
          <a:xfrm>
            <a:off x="2981700" y="3230825"/>
            <a:ext cx="113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rgbClr val="FFFFFF"/>
                </a:solidFill>
                <a:latin typeface="Roboto"/>
                <a:ea typeface="Roboto"/>
                <a:cs typeface="Roboto"/>
                <a:sym typeface="Roboto"/>
              </a:rPr>
              <a:t>Finalize </a:t>
            </a:r>
            <a:r>
              <a:rPr b="1" lang="zh-HK" sz="1000">
                <a:solidFill>
                  <a:srgbClr val="FFFFFF"/>
                </a:solidFill>
                <a:latin typeface="Roboto"/>
                <a:ea typeface="Roboto"/>
                <a:cs typeface="Roboto"/>
                <a:sym typeface="Roboto"/>
              </a:rPr>
              <a:t>requirement</a:t>
            </a:r>
            <a:r>
              <a:rPr lang="zh-HK" sz="1000">
                <a:solidFill>
                  <a:srgbClr val="FFFFFF"/>
                </a:solidFill>
                <a:latin typeface="Roboto"/>
                <a:ea typeface="Roboto"/>
                <a:cs typeface="Roboto"/>
                <a:sym typeface="Roboto"/>
              </a:rPr>
              <a:t>, write use case document</a:t>
            </a:r>
            <a:endParaRPr sz="1000">
              <a:solidFill>
                <a:srgbClr val="FFFFFF"/>
              </a:solidFill>
              <a:latin typeface="Roboto"/>
              <a:ea typeface="Roboto"/>
              <a:cs typeface="Roboto"/>
              <a:sym typeface="Roboto"/>
            </a:endParaRPr>
          </a:p>
        </p:txBody>
      </p:sp>
      <p:sp>
        <p:nvSpPr>
          <p:cNvPr id="854" name="Google Shape;854;p74"/>
          <p:cNvSpPr txBox="1"/>
          <p:nvPr/>
        </p:nvSpPr>
        <p:spPr>
          <a:xfrm>
            <a:off x="4115459" y="32308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chemeClr val="lt1"/>
                </a:solidFill>
                <a:latin typeface="Roboto"/>
                <a:ea typeface="Roboto"/>
                <a:cs typeface="Roboto"/>
                <a:sym typeface="Roboto"/>
              </a:rPr>
              <a:t>Design system </a:t>
            </a:r>
            <a:r>
              <a:rPr b="1" lang="zh-HK" sz="1000">
                <a:solidFill>
                  <a:schemeClr val="lt1"/>
                </a:solidFill>
                <a:latin typeface="Roboto"/>
                <a:ea typeface="Roboto"/>
                <a:cs typeface="Roboto"/>
                <a:sym typeface="Roboto"/>
              </a:rPr>
              <a:t>architecture</a:t>
            </a:r>
            <a:endParaRPr b="1" sz="1000">
              <a:solidFill>
                <a:schemeClr val="lt1"/>
              </a:solidFill>
              <a:latin typeface="Roboto"/>
              <a:ea typeface="Roboto"/>
              <a:cs typeface="Roboto"/>
              <a:sym typeface="Roboto"/>
            </a:endParaRPr>
          </a:p>
        </p:txBody>
      </p:sp>
      <p:sp>
        <p:nvSpPr>
          <p:cNvPr id="855" name="Google Shape;855;p74"/>
          <p:cNvSpPr txBox="1"/>
          <p:nvPr/>
        </p:nvSpPr>
        <p:spPr>
          <a:xfrm>
            <a:off x="700886" y="2852364"/>
            <a:ext cx="11667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rgbClr val="FFFFFF"/>
                </a:solidFill>
                <a:latin typeface="Roboto"/>
                <a:ea typeface="Roboto"/>
                <a:cs typeface="Roboto"/>
                <a:sym typeface="Roboto"/>
              </a:rPr>
              <a:t>Project Start</a:t>
            </a:r>
            <a:endParaRPr b="1" sz="1200">
              <a:solidFill>
                <a:srgbClr val="FFFFFF"/>
              </a:solidFill>
              <a:latin typeface="Roboto"/>
              <a:ea typeface="Roboto"/>
              <a:cs typeface="Roboto"/>
              <a:sym typeface="Roboto"/>
            </a:endParaRPr>
          </a:p>
        </p:txBody>
      </p:sp>
      <p:sp>
        <p:nvSpPr>
          <p:cNvPr id="856" name="Google Shape;856;p74"/>
          <p:cNvSpPr txBox="1"/>
          <p:nvPr/>
        </p:nvSpPr>
        <p:spPr>
          <a:xfrm>
            <a:off x="1845196" y="2854150"/>
            <a:ext cx="11364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rgbClr val="FFFFFF"/>
                </a:solidFill>
                <a:latin typeface="Roboto"/>
                <a:ea typeface="Roboto"/>
                <a:cs typeface="Roboto"/>
                <a:sym typeface="Roboto"/>
              </a:rPr>
              <a:t>Project Setup</a:t>
            </a:r>
            <a:endParaRPr b="1" sz="1200">
              <a:solidFill>
                <a:srgbClr val="FFFFFF"/>
              </a:solidFill>
              <a:latin typeface="Roboto"/>
              <a:ea typeface="Roboto"/>
              <a:cs typeface="Roboto"/>
              <a:sym typeface="Roboto"/>
            </a:endParaRPr>
          </a:p>
        </p:txBody>
      </p:sp>
      <p:sp>
        <p:nvSpPr>
          <p:cNvPr id="857" name="Google Shape;857;p74"/>
          <p:cNvSpPr txBox="1"/>
          <p:nvPr/>
        </p:nvSpPr>
        <p:spPr>
          <a:xfrm>
            <a:off x="2981704" y="2854150"/>
            <a:ext cx="11364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rgbClr val="FFFFFF"/>
                </a:solidFill>
                <a:latin typeface="Roboto"/>
                <a:ea typeface="Roboto"/>
                <a:cs typeface="Roboto"/>
                <a:sym typeface="Roboto"/>
              </a:rPr>
              <a:t>Requirement</a:t>
            </a:r>
            <a:endParaRPr b="1" sz="1200">
              <a:solidFill>
                <a:srgbClr val="FFFFFF"/>
              </a:solidFill>
              <a:latin typeface="Roboto"/>
              <a:ea typeface="Roboto"/>
              <a:cs typeface="Roboto"/>
              <a:sym typeface="Roboto"/>
            </a:endParaRPr>
          </a:p>
        </p:txBody>
      </p:sp>
      <p:sp>
        <p:nvSpPr>
          <p:cNvPr id="858" name="Google Shape;858;p74"/>
          <p:cNvSpPr txBox="1"/>
          <p:nvPr/>
        </p:nvSpPr>
        <p:spPr>
          <a:xfrm>
            <a:off x="4115459" y="2854150"/>
            <a:ext cx="11364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chemeClr val="lt1"/>
                </a:solidFill>
                <a:latin typeface="Roboto"/>
                <a:ea typeface="Roboto"/>
                <a:cs typeface="Roboto"/>
                <a:sym typeface="Roboto"/>
              </a:rPr>
              <a:t>Architecture</a:t>
            </a:r>
            <a:endParaRPr b="1" sz="1200">
              <a:solidFill>
                <a:schemeClr val="lt1"/>
              </a:solidFill>
              <a:latin typeface="Roboto"/>
              <a:ea typeface="Roboto"/>
              <a:cs typeface="Roboto"/>
              <a:sym typeface="Roboto"/>
            </a:endParaRPr>
          </a:p>
        </p:txBody>
      </p:sp>
      <p:sp>
        <p:nvSpPr>
          <p:cNvPr id="859" name="Google Shape;859;p74"/>
          <p:cNvSpPr txBox="1"/>
          <p:nvPr/>
        </p:nvSpPr>
        <p:spPr>
          <a:xfrm>
            <a:off x="5245847" y="2854150"/>
            <a:ext cx="11364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chemeClr val="lt1"/>
                </a:solidFill>
                <a:latin typeface="Roboto"/>
                <a:ea typeface="Roboto"/>
                <a:cs typeface="Roboto"/>
                <a:sym typeface="Roboto"/>
              </a:rPr>
              <a:t>Prototype</a:t>
            </a:r>
            <a:endParaRPr b="1" sz="1200">
              <a:solidFill>
                <a:schemeClr val="lt1"/>
              </a:solidFill>
              <a:latin typeface="Roboto"/>
              <a:ea typeface="Roboto"/>
              <a:cs typeface="Roboto"/>
              <a:sym typeface="Roboto"/>
            </a:endParaRPr>
          </a:p>
        </p:txBody>
      </p:sp>
      <p:sp>
        <p:nvSpPr>
          <p:cNvPr id="860" name="Google Shape;860;p74"/>
          <p:cNvSpPr txBox="1"/>
          <p:nvPr/>
        </p:nvSpPr>
        <p:spPr>
          <a:xfrm>
            <a:off x="6379984"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Complex Req</a:t>
            </a:r>
            <a:endParaRPr b="1" sz="1200">
              <a:solidFill>
                <a:schemeClr val="lt1"/>
              </a:solidFill>
              <a:latin typeface="Roboto"/>
              <a:ea typeface="Roboto"/>
              <a:cs typeface="Roboto"/>
              <a:sym typeface="Roboto"/>
            </a:endParaRPr>
          </a:p>
        </p:txBody>
      </p:sp>
      <p:cxnSp>
        <p:nvCxnSpPr>
          <p:cNvPr id="861" name="Google Shape;861;p74"/>
          <p:cNvCxnSpPr/>
          <p:nvPr/>
        </p:nvCxnSpPr>
        <p:spPr>
          <a:xfrm>
            <a:off x="1304428"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62" name="Google Shape;862;p74"/>
          <p:cNvSpPr/>
          <p:nvPr/>
        </p:nvSpPr>
        <p:spPr>
          <a:xfrm flipH="1">
            <a:off x="770848" y="25395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63" name="Google Shape;863;p74"/>
          <p:cNvSpPr/>
          <p:nvPr/>
        </p:nvSpPr>
        <p:spPr>
          <a:xfrm>
            <a:off x="770475" y="26810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64" name="Google Shape;864;p74"/>
          <p:cNvCxnSpPr/>
          <p:nvPr/>
        </p:nvCxnSpPr>
        <p:spPr>
          <a:xfrm>
            <a:off x="2398084"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65" name="Google Shape;865;p74"/>
          <p:cNvSpPr/>
          <p:nvPr/>
        </p:nvSpPr>
        <p:spPr>
          <a:xfrm flipH="1">
            <a:off x="1864505" y="25395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866" name="Google Shape;866;p74"/>
          <p:cNvSpPr/>
          <p:nvPr/>
        </p:nvSpPr>
        <p:spPr>
          <a:xfrm>
            <a:off x="1864132" y="26810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67" name="Google Shape;867;p74"/>
          <p:cNvCxnSpPr/>
          <p:nvPr/>
        </p:nvCxnSpPr>
        <p:spPr>
          <a:xfrm>
            <a:off x="3492290"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68" name="Google Shape;868;p74"/>
          <p:cNvSpPr/>
          <p:nvPr/>
        </p:nvSpPr>
        <p:spPr>
          <a:xfrm flipH="1">
            <a:off x="2958711" y="25395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69" name="Google Shape;869;p74"/>
          <p:cNvSpPr/>
          <p:nvPr/>
        </p:nvSpPr>
        <p:spPr>
          <a:xfrm>
            <a:off x="2958338" y="26810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70" name="Google Shape;870;p74"/>
          <p:cNvCxnSpPr/>
          <p:nvPr/>
        </p:nvCxnSpPr>
        <p:spPr>
          <a:xfrm>
            <a:off x="4583854" y="20005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71" name="Google Shape;871;p74"/>
          <p:cNvSpPr/>
          <p:nvPr/>
        </p:nvSpPr>
        <p:spPr>
          <a:xfrm flipH="1">
            <a:off x="4050274" y="25395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72" name="Google Shape;872;p74"/>
          <p:cNvSpPr/>
          <p:nvPr/>
        </p:nvSpPr>
        <p:spPr>
          <a:xfrm>
            <a:off x="4049901" y="2681088"/>
            <a:ext cx="1185000" cy="1281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73" name="Google Shape;873;p74"/>
          <p:cNvCxnSpPr/>
          <p:nvPr/>
        </p:nvCxnSpPr>
        <p:spPr>
          <a:xfrm>
            <a:off x="5672152" y="20005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74" name="Google Shape;874;p74"/>
          <p:cNvSpPr/>
          <p:nvPr/>
        </p:nvSpPr>
        <p:spPr>
          <a:xfrm flipH="1">
            <a:off x="5138572" y="25395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75" name="Google Shape;875;p74"/>
          <p:cNvSpPr/>
          <p:nvPr/>
        </p:nvSpPr>
        <p:spPr>
          <a:xfrm>
            <a:off x="5138200" y="26810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76" name="Google Shape;876;p74"/>
          <p:cNvCxnSpPr/>
          <p:nvPr/>
        </p:nvCxnSpPr>
        <p:spPr>
          <a:xfrm>
            <a:off x="6764073" y="20005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77" name="Google Shape;877;p74"/>
          <p:cNvSpPr/>
          <p:nvPr/>
        </p:nvSpPr>
        <p:spPr>
          <a:xfrm flipH="1">
            <a:off x="6230493" y="25395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78" name="Google Shape;878;p74"/>
          <p:cNvSpPr/>
          <p:nvPr/>
        </p:nvSpPr>
        <p:spPr>
          <a:xfrm>
            <a:off x="6230120" y="26810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79" name="Google Shape;879;p74"/>
          <p:cNvSpPr txBox="1"/>
          <p:nvPr/>
        </p:nvSpPr>
        <p:spPr>
          <a:xfrm>
            <a:off x="26896" y="1824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Jan</a:t>
            </a:r>
            <a:endParaRPr b="1">
              <a:solidFill>
                <a:srgbClr val="FFFFFF"/>
              </a:solidFill>
              <a:latin typeface="Roboto"/>
              <a:ea typeface="Roboto"/>
              <a:cs typeface="Roboto"/>
              <a:sym typeface="Roboto"/>
            </a:endParaRPr>
          </a:p>
        </p:txBody>
      </p:sp>
      <p:sp>
        <p:nvSpPr>
          <p:cNvPr id="880" name="Google Shape;880;p74"/>
          <p:cNvSpPr txBox="1"/>
          <p:nvPr/>
        </p:nvSpPr>
        <p:spPr>
          <a:xfrm>
            <a:off x="1818407"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Fab</a:t>
            </a:r>
            <a:endParaRPr b="1">
              <a:solidFill>
                <a:srgbClr val="FFFFFF"/>
              </a:solidFill>
              <a:latin typeface="Roboto"/>
              <a:ea typeface="Roboto"/>
              <a:cs typeface="Roboto"/>
              <a:sym typeface="Roboto"/>
            </a:endParaRPr>
          </a:p>
        </p:txBody>
      </p:sp>
      <p:sp>
        <p:nvSpPr>
          <p:cNvPr id="881" name="Google Shape;881;p74"/>
          <p:cNvSpPr txBox="1"/>
          <p:nvPr/>
        </p:nvSpPr>
        <p:spPr>
          <a:xfrm>
            <a:off x="2954946"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Mar</a:t>
            </a:r>
            <a:endParaRPr b="1">
              <a:solidFill>
                <a:srgbClr val="FFFFFF"/>
              </a:solidFill>
              <a:latin typeface="Roboto"/>
              <a:ea typeface="Roboto"/>
              <a:cs typeface="Roboto"/>
              <a:sym typeface="Roboto"/>
            </a:endParaRPr>
          </a:p>
        </p:txBody>
      </p:sp>
      <p:sp>
        <p:nvSpPr>
          <p:cNvPr id="882" name="Google Shape;882;p74"/>
          <p:cNvSpPr txBox="1"/>
          <p:nvPr/>
        </p:nvSpPr>
        <p:spPr>
          <a:xfrm>
            <a:off x="4025343"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Apr</a:t>
            </a:r>
            <a:endParaRPr b="1">
              <a:solidFill>
                <a:srgbClr val="FFFFFF"/>
              </a:solidFill>
              <a:latin typeface="Roboto"/>
              <a:ea typeface="Roboto"/>
              <a:cs typeface="Roboto"/>
              <a:sym typeface="Roboto"/>
            </a:endParaRPr>
          </a:p>
        </p:txBody>
      </p:sp>
      <p:sp>
        <p:nvSpPr>
          <p:cNvPr id="883" name="Google Shape;883;p74"/>
          <p:cNvSpPr txBox="1"/>
          <p:nvPr/>
        </p:nvSpPr>
        <p:spPr>
          <a:xfrm>
            <a:off x="5127753"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May</a:t>
            </a:r>
            <a:endParaRPr b="1">
              <a:solidFill>
                <a:srgbClr val="FFFFFF"/>
              </a:solidFill>
              <a:latin typeface="Roboto"/>
              <a:ea typeface="Roboto"/>
              <a:cs typeface="Roboto"/>
              <a:sym typeface="Roboto"/>
            </a:endParaRPr>
          </a:p>
        </p:txBody>
      </p:sp>
      <p:sp>
        <p:nvSpPr>
          <p:cNvPr id="884" name="Google Shape;884;p74"/>
          <p:cNvSpPr txBox="1"/>
          <p:nvPr/>
        </p:nvSpPr>
        <p:spPr>
          <a:xfrm>
            <a:off x="6205562"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Jun</a:t>
            </a:r>
            <a:endParaRPr b="1">
              <a:solidFill>
                <a:srgbClr val="FFFFFF"/>
              </a:solidFill>
              <a:latin typeface="Roboto"/>
              <a:ea typeface="Roboto"/>
              <a:cs typeface="Roboto"/>
              <a:sym typeface="Roboto"/>
            </a:endParaRPr>
          </a:p>
        </p:txBody>
      </p:sp>
      <p:sp>
        <p:nvSpPr>
          <p:cNvPr id="885" name="Google Shape;885;p74"/>
          <p:cNvSpPr txBox="1"/>
          <p:nvPr/>
        </p:nvSpPr>
        <p:spPr>
          <a:xfrm>
            <a:off x="7455647"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Optional Req</a:t>
            </a:r>
            <a:endParaRPr b="1" sz="1200">
              <a:solidFill>
                <a:schemeClr val="lt1"/>
              </a:solidFill>
              <a:latin typeface="Roboto"/>
              <a:ea typeface="Roboto"/>
              <a:cs typeface="Roboto"/>
              <a:sym typeface="Roboto"/>
            </a:endParaRPr>
          </a:p>
        </p:txBody>
      </p:sp>
      <p:cxnSp>
        <p:nvCxnSpPr>
          <p:cNvPr id="886" name="Google Shape;886;p74"/>
          <p:cNvCxnSpPr/>
          <p:nvPr/>
        </p:nvCxnSpPr>
        <p:spPr>
          <a:xfrm>
            <a:off x="7881952" y="20005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87" name="Google Shape;887;p74"/>
          <p:cNvSpPr/>
          <p:nvPr/>
        </p:nvSpPr>
        <p:spPr>
          <a:xfrm flipH="1">
            <a:off x="7348372" y="25395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88" name="Google Shape;888;p74"/>
          <p:cNvSpPr/>
          <p:nvPr/>
        </p:nvSpPr>
        <p:spPr>
          <a:xfrm>
            <a:off x="7348000" y="26810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89" name="Google Shape;889;p74"/>
          <p:cNvSpPr txBox="1"/>
          <p:nvPr/>
        </p:nvSpPr>
        <p:spPr>
          <a:xfrm>
            <a:off x="7337553" y="18247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July</a:t>
            </a:r>
            <a:endParaRPr b="1">
              <a:solidFill>
                <a:srgbClr val="FFFFFF"/>
              </a:solidFill>
              <a:latin typeface="Roboto"/>
              <a:ea typeface="Roboto"/>
              <a:cs typeface="Roboto"/>
              <a:sym typeface="Roboto"/>
            </a:endParaRPr>
          </a:p>
        </p:txBody>
      </p:sp>
      <p:sp>
        <p:nvSpPr>
          <p:cNvPr id="890" name="Google Shape;890;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Planning - Methodology</a:t>
            </a:r>
            <a:endParaRPr/>
          </a:p>
        </p:txBody>
      </p:sp>
      <p:sp>
        <p:nvSpPr>
          <p:cNvPr id="896" name="Google Shape;896;p75"/>
          <p:cNvSpPr txBox="1"/>
          <p:nvPr/>
        </p:nvSpPr>
        <p:spPr>
          <a:xfrm>
            <a:off x="812750" y="1907325"/>
            <a:ext cx="21972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Client Requirement</a:t>
            </a:r>
            <a:endParaRPr/>
          </a:p>
        </p:txBody>
      </p:sp>
      <p:sp>
        <p:nvSpPr>
          <p:cNvPr id="897" name="Google Shape;897;p75"/>
          <p:cNvSpPr txBox="1"/>
          <p:nvPr/>
        </p:nvSpPr>
        <p:spPr>
          <a:xfrm>
            <a:off x="812750"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Montserrat"/>
                <a:ea typeface="Montserrat"/>
                <a:cs typeface="Montserrat"/>
                <a:sym typeface="Montserrat"/>
              </a:rPr>
              <a:t>Meeting with client, and finalize the requirement into different use cases</a:t>
            </a:r>
            <a:endParaRPr sz="1000">
              <a:solidFill>
                <a:srgbClr val="D9D9D9"/>
              </a:solidFill>
              <a:latin typeface="Montserrat"/>
              <a:ea typeface="Montserrat"/>
              <a:cs typeface="Montserrat"/>
              <a:sym typeface="Montserrat"/>
            </a:endParaRPr>
          </a:p>
        </p:txBody>
      </p:sp>
      <p:sp>
        <p:nvSpPr>
          <p:cNvPr id="898" name="Google Shape;898;p75"/>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Sprint Planning</a:t>
            </a:r>
            <a:endParaRPr/>
          </a:p>
        </p:txBody>
      </p:sp>
      <p:sp>
        <p:nvSpPr>
          <p:cNvPr id="899" name="Google Shape;899;p75"/>
          <p:cNvSpPr txBox="1"/>
          <p:nvPr/>
        </p:nvSpPr>
        <p:spPr>
          <a:xfrm>
            <a:off x="812750"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Montserrat"/>
                <a:ea typeface="Montserrat"/>
                <a:cs typeface="Montserrat"/>
                <a:sym typeface="Montserrat"/>
              </a:rPr>
              <a:t>Break the use cases in to technique issue, set up a development plan</a:t>
            </a:r>
            <a:endParaRPr sz="1000">
              <a:solidFill>
                <a:srgbClr val="D9D9D9"/>
              </a:solidFill>
              <a:latin typeface="Montserrat"/>
              <a:ea typeface="Montserrat"/>
              <a:cs typeface="Montserrat"/>
              <a:sym typeface="Montserrat"/>
            </a:endParaRPr>
          </a:p>
        </p:txBody>
      </p:sp>
      <p:sp>
        <p:nvSpPr>
          <p:cNvPr id="900" name="Google Shape;900;p75"/>
          <p:cNvSpPr txBox="1"/>
          <p:nvPr/>
        </p:nvSpPr>
        <p:spPr>
          <a:xfrm>
            <a:off x="6091372" y="1907325"/>
            <a:ext cx="23478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Release</a:t>
            </a:r>
            <a:endParaRPr/>
          </a:p>
        </p:txBody>
      </p:sp>
      <p:sp>
        <p:nvSpPr>
          <p:cNvPr id="901" name="Google Shape;901;p75"/>
          <p:cNvSpPr txBox="1"/>
          <p:nvPr/>
        </p:nvSpPr>
        <p:spPr>
          <a:xfrm>
            <a:off x="6091373" y="2328675"/>
            <a:ext cx="24051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Montserrat"/>
                <a:ea typeface="Montserrat"/>
                <a:cs typeface="Montserrat"/>
                <a:sym typeface="Montserrat"/>
              </a:rPr>
              <a:t>Cut a r</a:t>
            </a:r>
            <a:r>
              <a:rPr lang="zh-HK" sz="1000">
                <a:solidFill>
                  <a:srgbClr val="D9D9D9"/>
                </a:solidFill>
                <a:latin typeface="Montserrat"/>
                <a:ea typeface="Montserrat"/>
                <a:cs typeface="Montserrat"/>
                <a:sym typeface="Montserrat"/>
              </a:rPr>
              <a:t>elease to the client and get feedback or new requirement</a:t>
            </a:r>
            <a:endParaRPr sz="1000">
              <a:solidFill>
                <a:srgbClr val="D9D9D9"/>
              </a:solidFill>
              <a:latin typeface="Montserrat"/>
              <a:ea typeface="Montserrat"/>
              <a:cs typeface="Montserrat"/>
              <a:sym typeface="Montserrat"/>
            </a:endParaRPr>
          </a:p>
        </p:txBody>
      </p:sp>
      <p:sp>
        <p:nvSpPr>
          <p:cNvPr id="902" name="Google Shape;902;p75"/>
          <p:cNvSpPr txBox="1"/>
          <p:nvPr/>
        </p:nvSpPr>
        <p:spPr>
          <a:xfrm>
            <a:off x="6052975" y="3320125"/>
            <a:ext cx="26244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Development &amp;</a:t>
            </a:r>
            <a:r>
              <a:rPr lang="zh-HK" sz="1600">
                <a:solidFill>
                  <a:srgbClr val="FFFFFF"/>
                </a:solidFill>
                <a:latin typeface="Montserrat"/>
                <a:ea typeface="Montserrat"/>
                <a:cs typeface="Montserrat"/>
                <a:sym typeface="Montserrat"/>
              </a:rPr>
              <a:t> </a:t>
            </a:r>
            <a:r>
              <a:rPr lang="zh-HK" sz="1600">
                <a:solidFill>
                  <a:srgbClr val="FFFFFF"/>
                </a:solidFill>
                <a:latin typeface="Montserrat"/>
                <a:ea typeface="Montserrat"/>
                <a:cs typeface="Montserrat"/>
                <a:sym typeface="Montserrat"/>
              </a:rPr>
              <a:t>Testing</a:t>
            </a:r>
            <a:endParaRPr/>
          </a:p>
        </p:txBody>
      </p:sp>
      <p:sp>
        <p:nvSpPr>
          <p:cNvPr id="903" name="Google Shape;903;p75"/>
          <p:cNvSpPr txBox="1"/>
          <p:nvPr/>
        </p:nvSpPr>
        <p:spPr>
          <a:xfrm>
            <a:off x="6091376" y="3741475"/>
            <a:ext cx="18540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Montserrat"/>
                <a:ea typeface="Montserrat"/>
                <a:cs typeface="Montserrat"/>
                <a:sym typeface="Montserrat"/>
              </a:rPr>
              <a:t>Code development and                QA testing</a:t>
            </a:r>
            <a:endParaRPr sz="1000">
              <a:solidFill>
                <a:srgbClr val="D9D9D9"/>
              </a:solidFill>
              <a:latin typeface="Montserrat"/>
              <a:ea typeface="Montserrat"/>
              <a:cs typeface="Montserrat"/>
              <a:sym typeface="Montserrat"/>
            </a:endParaRPr>
          </a:p>
        </p:txBody>
      </p:sp>
      <p:cxnSp>
        <p:nvCxnSpPr>
          <p:cNvPr id="904" name="Google Shape;904;p7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905" name="Google Shape;905;p7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906" name="Google Shape;906;p7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907" name="Google Shape;907;p7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908" name="Google Shape;908;p7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75"/>
          <p:cNvGrpSpPr/>
          <p:nvPr/>
        </p:nvGrpSpPr>
        <p:grpSpPr>
          <a:xfrm>
            <a:off x="3078687" y="2700858"/>
            <a:ext cx="737729" cy="737729"/>
            <a:chOff x="2920647" y="2157958"/>
            <a:chExt cx="827700" cy="827700"/>
          </a:xfrm>
        </p:grpSpPr>
        <p:sp>
          <p:nvSpPr>
            <p:cNvPr id="913" name="Google Shape;913;p7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 name="Google Shape;915;p7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916" name="Google Shape;916;p75"/>
          <p:cNvGrpSpPr/>
          <p:nvPr/>
        </p:nvGrpSpPr>
        <p:grpSpPr>
          <a:xfrm rot="-5400000">
            <a:off x="4225338" y="3802929"/>
            <a:ext cx="737729" cy="737729"/>
            <a:chOff x="2920647" y="2157958"/>
            <a:chExt cx="827700" cy="827700"/>
          </a:xfrm>
        </p:grpSpPr>
        <p:sp>
          <p:nvSpPr>
            <p:cNvPr id="917" name="Google Shape;917;p7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7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920" name="Google Shape;920;p75"/>
          <p:cNvGrpSpPr/>
          <p:nvPr/>
        </p:nvGrpSpPr>
        <p:grpSpPr>
          <a:xfrm>
            <a:off x="5313093" y="2700655"/>
            <a:ext cx="737804" cy="737804"/>
            <a:chOff x="5428888" y="2158023"/>
            <a:chExt cx="828900" cy="828900"/>
          </a:xfrm>
        </p:grpSpPr>
        <p:sp>
          <p:nvSpPr>
            <p:cNvPr id="921" name="Google Shape;921;p7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7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924" name="Google Shape;924;p75"/>
          <p:cNvGrpSpPr/>
          <p:nvPr/>
        </p:nvGrpSpPr>
        <p:grpSpPr>
          <a:xfrm rot="5400000">
            <a:off x="4193370" y="1569752"/>
            <a:ext cx="737729" cy="737729"/>
            <a:chOff x="2920647" y="2157958"/>
            <a:chExt cx="827700" cy="827700"/>
          </a:xfrm>
        </p:grpSpPr>
        <p:sp>
          <p:nvSpPr>
            <p:cNvPr id="925" name="Google Shape;925;p7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7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928" name="Google Shape;928;p7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7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Project Planning</a:t>
            </a:r>
            <a:r>
              <a:rPr lang="zh-HK"/>
              <a:t> - Future Sprint</a:t>
            </a:r>
            <a:endParaRPr/>
          </a:p>
        </p:txBody>
      </p:sp>
      <p:sp>
        <p:nvSpPr>
          <p:cNvPr id="935" name="Google Shape;935;p76"/>
          <p:cNvSpPr txBox="1"/>
          <p:nvPr/>
        </p:nvSpPr>
        <p:spPr>
          <a:xfrm>
            <a:off x="853286" y="32308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rgbClr val="FFFFFF"/>
                </a:solidFill>
                <a:latin typeface="Roboto"/>
                <a:ea typeface="Roboto"/>
                <a:cs typeface="Roboto"/>
                <a:sym typeface="Roboto"/>
              </a:rPr>
              <a:t>Submit Job,     Kill Job</a:t>
            </a:r>
            <a:endParaRPr sz="1000">
              <a:solidFill>
                <a:srgbClr val="FFFFFF"/>
              </a:solidFill>
              <a:latin typeface="Roboto"/>
              <a:ea typeface="Roboto"/>
              <a:cs typeface="Roboto"/>
              <a:sym typeface="Roboto"/>
            </a:endParaRPr>
          </a:p>
        </p:txBody>
      </p:sp>
      <p:sp>
        <p:nvSpPr>
          <p:cNvPr id="936" name="Google Shape;936;p76"/>
          <p:cNvSpPr txBox="1"/>
          <p:nvPr/>
        </p:nvSpPr>
        <p:spPr>
          <a:xfrm>
            <a:off x="1864250" y="3230825"/>
            <a:ext cx="13839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rgbClr val="FFFFFF"/>
                </a:solidFill>
                <a:latin typeface="Roboto"/>
                <a:ea typeface="Roboto"/>
                <a:cs typeface="Roboto"/>
                <a:sym typeface="Roboto"/>
              </a:rPr>
              <a:t>Modify Pharos Toolset, Check Log/Output</a:t>
            </a:r>
            <a:endParaRPr sz="1000">
              <a:solidFill>
                <a:srgbClr val="FFFFFF"/>
              </a:solidFill>
              <a:latin typeface="Roboto"/>
              <a:ea typeface="Roboto"/>
              <a:cs typeface="Roboto"/>
              <a:sym typeface="Roboto"/>
            </a:endParaRPr>
          </a:p>
        </p:txBody>
      </p:sp>
      <p:sp>
        <p:nvSpPr>
          <p:cNvPr id="937" name="Google Shape;937;p76"/>
          <p:cNvSpPr txBox="1"/>
          <p:nvPr/>
        </p:nvSpPr>
        <p:spPr>
          <a:xfrm>
            <a:off x="2981700" y="3230825"/>
            <a:ext cx="1136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rgbClr val="FFFFFF"/>
                </a:solidFill>
                <a:latin typeface="Roboto"/>
                <a:ea typeface="Roboto"/>
                <a:cs typeface="Roboto"/>
                <a:sym typeface="Roboto"/>
              </a:rPr>
              <a:t>Create Account,   Log in, </a:t>
            </a:r>
            <a:endParaRPr sz="1000">
              <a:solidFill>
                <a:srgbClr val="FFFFFF"/>
              </a:solidFill>
              <a:latin typeface="Roboto"/>
              <a:ea typeface="Roboto"/>
              <a:cs typeface="Roboto"/>
              <a:sym typeface="Roboto"/>
            </a:endParaRPr>
          </a:p>
        </p:txBody>
      </p:sp>
      <p:sp>
        <p:nvSpPr>
          <p:cNvPr id="938" name="Google Shape;938;p76"/>
          <p:cNvSpPr txBox="1"/>
          <p:nvPr/>
        </p:nvSpPr>
        <p:spPr>
          <a:xfrm>
            <a:off x="4115459" y="32308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chemeClr val="lt1"/>
                </a:solidFill>
                <a:latin typeface="Roboto"/>
                <a:ea typeface="Roboto"/>
                <a:cs typeface="Roboto"/>
                <a:sym typeface="Roboto"/>
              </a:rPr>
              <a:t>Check log,           check status,</a:t>
            </a:r>
            <a:endParaRPr sz="1000">
              <a:solidFill>
                <a:schemeClr val="lt1"/>
              </a:solidFill>
              <a:latin typeface="Roboto"/>
              <a:ea typeface="Roboto"/>
              <a:cs typeface="Roboto"/>
              <a:sym typeface="Roboto"/>
            </a:endParaRPr>
          </a:p>
        </p:txBody>
      </p:sp>
      <p:sp>
        <p:nvSpPr>
          <p:cNvPr id="939" name="Google Shape;939;p76"/>
          <p:cNvSpPr txBox="1"/>
          <p:nvPr/>
        </p:nvSpPr>
        <p:spPr>
          <a:xfrm>
            <a:off x="5245847" y="32308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chemeClr val="lt1"/>
                </a:solidFill>
                <a:latin typeface="Roboto"/>
                <a:ea typeface="Roboto"/>
                <a:cs typeface="Roboto"/>
                <a:sym typeface="Roboto"/>
              </a:rPr>
              <a:t>Multi-user,        Kill task</a:t>
            </a:r>
            <a:endParaRPr sz="1000">
              <a:solidFill>
                <a:schemeClr val="lt1"/>
              </a:solidFill>
              <a:latin typeface="Roboto"/>
              <a:ea typeface="Roboto"/>
              <a:cs typeface="Roboto"/>
              <a:sym typeface="Roboto"/>
            </a:endParaRPr>
          </a:p>
        </p:txBody>
      </p:sp>
      <p:sp>
        <p:nvSpPr>
          <p:cNvPr id="940" name="Google Shape;940;p76"/>
          <p:cNvSpPr txBox="1"/>
          <p:nvPr/>
        </p:nvSpPr>
        <p:spPr>
          <a:xfrm>
            <a:off x="700886" y="2852364"/>
            <a:ext cx="11667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rgbClr val="FFFFFF"/>
                </a:solidFill>
                <a:latin typeface="Roboto"/>
                <a:ea typeface="Roboto"/>
                <a:cs typeface="Roboto"/>
                <a:sym typeface="Roboto"/>
              </a:rPr>
              <a:t>Prototype</a:t>
            </a:r>
            <a:endParaRPr b="1" sz="1200">
              <a:solidFill>
                <a:srgbClr val="FFFFFF"/>
              </a:solidFill>
              <a:latin typeface="Roboto"/>
              <a:ea typeface="Roboto"/>
              <a:cs typeface="Roboto"/>
              <a:sym typeface="Roboto"/>
            </a:endParaRPr>
          </a:p>
        </p:txBody>
      </p:sp>
      <p:sp>
        <p:nvSpPr>
          <p:cNvPr id="941" name="Google Shape;941;p76"/>
          <p:cNvSpPr txBox="1"/>
          <p:nvPr/>
        </p:nvSpPr>
        <p:spPr>
          <a:xfrm>
            <a:off x="1845196" y="2854150"/>
            <a:ext cx="11364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HK" sz="1200">
                <a:solidFill>
                  <a:schemeClr val="lt1"/>
                </a:solidFill>
                <a:latin typeface="Roboto"/>
                <a:ea typeface="Roboto"/>
                <a:cs typeface="Roboto"/>
                <a:sym typeface="Roboto"/>
              </a:rPr>
              <a:t>Prototype</a:t>
            </a:r>
            <a:endParaRPr b="1" sz="1200">
              <a:solidFill>
                <a:srgbClr val="FFFFFF"/>
              </a:solidFill>
              <a:latin typeface="Roboto"/>
              <a:ea typeface="Roboto"/>
              <a:cs typeface="Roboto"/>
              <a:sym typeface="Roboto"/>
            </a:endParaRPr>
          </a:p>
        </p:txBody>
      </p:sp>
      <p:sp>
        <p:nvSpPr>
          <p:cNvPr id="942" name="Google Shape;942;p76"/>
          <p:cNvSpPr txBox="1"/>
          <p:nvPr/>
        </p:nvSpPr>
        <p:spPr>
          <a:xfrm>
            <a:off x="2981704"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Complex Req</a:t>
            </a:r>
            <a:endParaRPr b="1" sz="1200">
              <a:solidFill>
                <a:srgbClr val="FFFFFF"/>
              </a:solidFill>
              <a:latin typeface="Roboto"/>
              <a:ea typeface="Roboto"/>
              <a:cs typeface="Roboto"/>
              <a:sym typeface="Roboto"/>
            </a:endParaRPr>
          </a:p>
        </p:txBody>
      </p:sp>
      <p:sp>
        <p:nvSpPr>
          <p:cNvPr id="943" name="Google Shape;943;p76"/>
          <p:cNvSpPr txBox="1"/>
          <p:nvPr/>
        </p:nvSpPr>
        <p:spPr>
          <a:xfrm>
            <a:off x="4115459"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Complex Req</a:t>
            </a:r>
            <a:endParaRPr b="1" sz="1200">
              <a:solidFill>
                <a:schemeClr val="lt1"/>
              </a:solidFill>
              <a:latin typeface="Roboto"/>
              <a:ea typeface="Roboto"/>
              <a:cs typeface="Roboto"/>
              <a:sym typeface="Roboto"/>
            </a:endParaRPr>
          </a:p>
        </p:txBody>
      </p:sp>
      <p:sp>
        <p:nvSpPr>
          <p:cNvPr id="944" name="Google Shape;944;p76"/>
          <p:cNvSpPr txBox="1"/>
          <p:nvPr/>
        </p:nvSpPr>
        <p:spPr>
          <a:xfrm>
            <a:off x="5245847"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Complex Req</a:t>
            </a:r>
            <a:endParaRPr b="1" sz="1200">
              <a:solidFill>
                <a:schemeClr val="lt1"/>
              </a:solidFill>
              <a:latin typeface="Roboto"/>
              <a:ea typeface="Roboto"/>
              <a:cs typeface="Roboto"/>
              <a:sym typeface="Roboto"/>
            </a:endParaRPr>
          </a:p>
        </p:txBody>
      </p:sp>
      <p:sp>
        <p:nvSpPr>
          <p:cNvPr id="945" name="Google Shape;945;p76"/>
          <p:cNvSpPr txBox="1"/>
          <p:nvPr/>
        </p:nvSpPr>
        <p:spPr>
          <a:xfrm>
            <a:off x="6379984"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Optional Req</a:t>
            </a:r>
            <a:endParaRPr b="1" sz="1200">
              <a:solidFill>
                <a:schemeClr val="lt1"/>
              </a:solidFill>
              <a:latin typeface="Roboto"/>
              <a:ea typeface="Roboto"/>
              <a:cs typeface="Roboto"/>
              <a:sym typeface="Roboto"/>
            </a:endParaRPr>
          </a:p>
        </p:txBody>
      </p:sp>
      <p:sp>
        <p:nvSpPr>
          <p:cNvPr id="946" name="Google Shape;946;p76"/>
          <p:cNvSpPr txBox="1"/>
          <p:nvPr/>
        </p:nvSpPr>
        <p:spPr>
          <a:xfrm>
            <a:off x="6379984" y="32308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chemeClr val="lt1"/>
                </a:solidFill>
                <a:latin typeface="Roboto"/>
                <a:ea typeface="Roboto"/>
                <a:cs typeface="Roboto"/>
                <a:sym typeface="Roboto"/>
              </a:rPr>
              <a:t>Add Customized tools</a:t>
            </a:r>
            <a:endParaRPr sz="1000">
              <a:solidFill>
                <a:schemeClr val="lt1"/>
              </a:solidFill>
              <a:latin typeface="Roboto"/>
              <a:ea typeface="Roboto"/>
              <a:cs typeface="Roboto"/>
              <a:sym typeface="Roboto"/>
            </a:endParaRPr>
          </a:p>
        </p:txBody>
      </p:sp>
      <p:cxnSp>
        <p:nvCxnSpPr>
          <p:cNvPr id="947" name="Google Shape;947;p76"/>
          <p:cNvCxnSpPr/>
          <p:nvPr/>
        </p:nvCxnSpPr>
        <p:spPr>
          <a:xfrm>
            <a:off x="1304428"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48" name="Google Shape;948;p76"/>
          <p:cNvSpPr/>
          <p:nvPr/>
        </p:nvSpPr>
        <p:spPr>
          <a:xfrm flipH="1">
            <a:off x="770848" y="2539508"/>
            <a:ext cx="1185000" cy="128100"/>
          </a:xfrm>
          <a:prstGeom prst="parallelogram">
            <a:avLst>
              <a:gd fmla="val 96952"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49" name="Google Shape;949;p76"/>
          <p:cNvSpPr/>
          <p:nvPr/>
        </p:nvSpPr>
        <p:spPr>
          <a:xfrm>
            <a:off x="770475" y="2681088"/>
            <a:ext cx="1185000" cy="128100"/>
          </a:xfrm>
          <a:prstGeom prst="parallelogram">
            <a:avLst>
              <a:gd fmla="val 96952"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950" name="Google Shape;950;p76"/>
          <p:cNvCxnSpPr/>
          <p:nvPr/>
        </p:nvCxnSpPr>
        <p:spPr>
          <a:xfrm>
            <a:off x="2398084"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51" name="Google Shape;951;p76"/>
          <p:cNvSpPr/>
          <p:nvPr/>
        </p:nvSpPr>
        <p:spPr>
          <a:xfrm flipH="1">
            <a:off x="1864505" y="2539508"/>
            <a:ext cx="1185000" cy="128100"/>
          </a:xfrm>
          <a:prstGeom prst="parallelogram">
            <a:avLst>
              <a:gd fmla="val 96952"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952" name="Google Shape;952;p76"/>
          <p:cNvSpPr/>
          <p:nvPr/>
        </p:nvSpPr>
        <p:spPr>
          <a:xfrm>
            <a:off x="1864132" y="2681088"/>
            <a:ext cx="1185000" cy="128100"/>
          </a:xfrm>
          <a:prstGeom prst="parallelogram">
            <a:avLst>
              <a:gd fmla="val 96952"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953" name="Google Shape;953;p76"/>
          <p:cNvCxnSpPr/>
          <p:nvPr/>
        </p:nvCxnSpPr>
        <p:spPr>
          <a:xfrm>
            <a:off x="3492290"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54" name="Google Shape;954;p76"/>
          <p:cNvSpPr/>
          <p:nvPr/>
        </p:nvSpPr>
        <p:spPr>
          <a:xfrm flipH="1">
            <a:off x="2958711" y="2539508"/>
            <a:ext cx="1185000" cy="128100"/>
          </a:xfrm>
          <a:prstGeom prst="parallelogram">
            <a:avLst>
              <a:gd fmla="val 96952"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55" name="Google Shape;955;p76"/>
          <p:cNvSpPr/>
          <p:nvPr/>
        </p:nvSpPr>
        <p:spPr>
          <a:xfrm>
            <a:off x="2958338" y="2681088"/>
            <a:ext cx="1185000" cy="128100"/>
          </a:xfrm>
          <a:prstGeom prst="parallelogram">
            <a:avLst>
              <a:gd fmla="val 96952"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956" name="Google Shape;956;p76"/>
          <p:cNvCxnSpPr/>
          <p:nvPr/>
        </p:nvCxnSpPr>
        <p:spPr>
          <a:xfrm>
            <a:off x="4583854"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57" name="Google Shape;957;p76"/>
          <p:cNvSpPr/>
          <p:nvPr/>
        </p:nvSpPr>
        <p:spPr>
          <a:xfrm flipH="1">
            <a:off x="4050274" y="2539508"/>
            <a:ext cx="1185000" cy="128100"/>
          </a:xfrm>
          <a:prstGeom prst="parallelogram">
            <a:avLst>
              <a:gd fmla="val 96952"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58" name="Google Shape;958;p76"/>
          <p:cNvSpPr/>
          <p:nvPr/>
        </p:nvSpPr>
        <p:spPr>
          <a:xfrm>
            <a:off x="4049901" y="2681088"/>
            <a:ext cx="1185000" cy="128100"/>
          </a:xfrm>
          <a:prstGeom prst="parallelogram">
            <a:avLst>
              <a:gd fmla="val 96952"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959" name="Google Shape;959;p76"/>
          <p:cNvCxnSpPr/>
          <p:nvPr/>
        </p:nvCxnSpPr>
        <p:spPr>
          <a:xfrm>
            <a:off x="5672152"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60" name="Google Shape;960;p76"/>
          <p:cNvSpPr/>
          <p:nvPr/>
        </p:nvSpPr>
        <p:spPr>
          <a:xfrm flipH="1">
            <a:off x="5138572" y="2539508"/>
            <a:ext cx="1185000" cy="128100"/>
          </a:xfrm>
          <a:prstGeom prst="parallelogram">
            <a:avLst>
              <a:gd fmla="val 96952" name="adj"/>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1" name="Google Shape;961;p76"/>
          <p:cNvSpPr/>
          <p:nvPr/>
        </p:nvSpPr>
        <p:spPr>
          <a:xfrm>
            <a:off x="5138200" y="2681088"/>
            <a:ext cx="1185000" cy="128100"/>
          </a:xfrm>
          <a:prstGeom prst="parallelogram">
            <a:avLst>
              <a:gd fmla="val 96952"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962" name="Google Shape;962;p76"/>
          <p:cNvCxnSpPr/>
          <p:nvPr/>
        </p:nvCxnSpPr>
        <p:spPr>
          <a:xfrm>
            <a:off x="6764073"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63" name="Google Shape;963;p76"/>
          <p:cNvSpPr/>
          <p:nvPr/>
        </p:nvSpPr>
        <p:spPr>
          <a:xfrm flipH="1">
            <a:off x="6230493" y="2539508"/>
            <a:ext cx="1185000" cy="128100"/>
          </a:xfrm>
          <a:prstGeom prst="parallelogram">
            <a:avLst>
              <a:gd fmla="val 96952"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4" name="Google Shape;964;p76"/>
          <p:cNvSpPr/>
          <p:nvPr/>
        </p:nvSpPr>
        <p:spPr>
          <a:xfrm>
            <a:off x="6230120" y="2681088"/>
            <a:ext cx="1185000" cy="1281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65" name="Google Shape;965;p76"/>
          <p:cNvSpPr txBox="1"/>
          <p:nvPr/>
        </p:nvSpPr>
        <p:spPr>
          <a:xfrm>
            <a:off x="103096" y="1824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Sprint 5</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66" name="Google Shape;966;p76"/>
          <p:cNvSpPr txBox="1"/>
          <p:nvPr/>
        </p:nvSpPr>
        <p:spPr>
          <a:xfrm>
            <a:off x="1266092" y="1824725"/>
            <a:ext cx="11667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6</a:t>
            </a:r>
            <a:endParaRPr b="1">
              <a:solidFill>
                <a:srgbClr val="FFFFFF"/>
              </a:solidFill>
              <a:latin typeface="Roboto"/>
              <a:ea typeface="Roboto"/>
              <a:cs typeface="Roboto"/>
              <a:sym typeface="Roboto"/>
            </a:endParaRPr>
          </a:p>
        </p:txBody>
      </p:sp>
      <p:sp>
        <p:nvSpPr>
          <p:cNvPr id="967" name="Google Shape;967;p76"/>
          <p:cNvSpPr txBox="1"/>
          <p:nvPr/>
        </p:nvSpPr>
        <p:spPr>
          <a:xfrm>
            <a:off x="2526978" y="1824725"/>
            <a:ext cx="10233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7</a:t>
            </a:r>
            <a:endParaRPr b="1">
              <a:solidFill>
                <a:srgbClr val="FFFFFF"/>
              </a:solidFill>
              <a:latin typeface="Roboto"/>
              <a:ea typeface="Roboto"/>
              <a:cs typeface="Roboto"/>
              <a:sym typeface="Roboto"/>
            </a:endParaRPr>
          </a:p>
        </p:txBody>
      </p:sp>
      <p:sp>
        <p:nvSpPr>
          <p:cNvPr id="968" name="Google Shape;968;p76"/>
          <p:cNvSpPr txBox="1"/>
          <p:nvPr/>
        </p:nvSpPr>
        <p:spPr>
          <a:xfrm>
            <a:off x="3706167" y="1824725"/>
            <a:ext cx="9336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8</a:t>
            </a:r>
            <a:endParaRPr b="1">
              <a:solidFill>
                <a:srgbClr val="FFFFFF"/>
              </a:solidFill>
              <a:latin typeface="Roboto"/>
              <a:ea typeface="Roboto"/>
              <a:cs typeface="Roboto"/>
              <a:sym typeface="Roboto"/>
            </a:endParaRPr>
          </a:p>
        </p:txBody>
      </p:sp>
      <p:sp>
        <p:nvSpPr>
          <p:cNvPr id="969" name="Google Shape;969;p76"/>
          <p:cNvSpPr txBox="1"/>
          <p:nvPr/>
        </p:nvSpPr>
        <p:spPr>
          <a:xfrm>
            <a:off x="4660048" y="1824725"/>
            <a:ext cx="10821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9</a:t>
            </a:r>
            <a:endParaRPr b="1">
              <a:solidFill>
                <a:srgbClr val="FFFFFF"/>
              </a:solidFill>
              <a:latin typeface="Roboto"/>
              <a:ea typeface="Roboto"/>
              <a:cs typeface="Roboto"/>
              <a:sym typeface="Roboto"/>
            </a:endParaRPr>
          </a:p>
        </p:txBody>
      </p:sp>
      <p:sp>
        <p:nvSpPr>
          <p:cNvPr id="970" name="Google Shape;970;p76"/>
          <p:cNvSpPr txBox="1"/>
          <p:nvPr/>
        </p:nvSpPr>
        <p:spPr>
          <a:xfrm>
            <a:off x="5796651" y="1824725"/>
            <a:ext cx="10233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10</a:t>
            </a:r>
            <a:endParaRPr b="1">
              <a:solidFill>
                <a:srgbClr val="FFFFFF"/>
              </a:solidFill>
              <a:latin typeface="Roboto"/>
              <a:ea typeface="Roboto"/>
              <a:cs typeface="Roboto"/>
              <a:sym typeface="Roboto"/>
            </a:endParaRPr>
          </a:p>
        </p:txBody>
      </p:sp>
      <p:sp>
        <p:nvSpPr>
          <p:cNvPr id="971" name="Google Shape;971;p76"/>
          <p:cNvSpPr txBox="1"/>
          <p:nvPr/>
        </p:nvSpPr>
        <p:spPr>
          <a:xfrm>
            <a:off x="7455650" y="3230825"/>
            <a:ext cx="15456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000">
                <a:solidFill>
                  <a:schemeClr val="lt1"/>
                </a:solidFill>
                <a:latin typeface="Roboto"/>
                <a:ea typeface="Roboto"/>
                <a:cs typeface="Roboto"/>
                <a:sym typeface="Roboto"/>
              </a:rPr>
              <a:t>Update/Remove Customized Tools, </a:t>
            </a:r>
            <a:endParaRPr sz="1000">
              <a:solidFill>
                <a:schemeClr val="lt1"/>
              </a:solidFill>
              <a:latin typeface="Roboto"/>
              <a:ea typeface="Roboto"/>
              <a:cs typeface="Roboto"/>
              <a:sym typeface="Roboto"/>
            </a:endParaRPr>
          </a:p>
        </p:txBody>
      </p:sp>
      <p:sp>
        <p:nvSpPr>
          <p:cNvPr id="972" name="Google Shape;972;p76"/>
          <p:cNvSpPr txBox="1"/>
          <p:nvPr/>
        </p:nvSpPr>
        <p:spPr>
          <a:xfrm>
            <a:off x="7455647" y="28541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HK" sz="1200">
                <a:solidFill>
                  <a:schemeClr val="lt1"/>
                </a:solidFill>
                <a:latin typeface="Roboto"/>
                <a:ea typeface="Roboto"/>
                <a:cs typeface="Roboto"/>
                <a:sym typeface="Roboto"/>
              </a:rPr>
              <a:t>Optional Req</a:t>
            </a:r>
            <a:endParaRPr b="1" sz="1200">
              <a:solidFill>
                <a:schemeClr val="lt1"/>
              </a:solidFill>
              <a:latin typeface="Roboto"/>
              <a:ea typeface="Roboto"/>
              <a:cs typeface="Roboto"/>
              <a:sym typeface="Roboto"/>
            </a:endParaRPr>
          </a:p>
        </p:txBody>
      </p:sp>
      <p:cxnSp>
        <p:nvCxnSpPr>
          <p:cNvPr id="973" name="Google Shape;973;p76"/>
          <p:cNvCxnSpPr/>
          <p:nvPr/>
        </p:nvCxnSpPr>
        <p:spPr>
          <a:xfrm>
            <a:off x="7881952" y="20005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974" name="Google Shape;974;p76"/>
          <p:cNvSpPr/>
          <p:nvPr/>
        </p:nvSpPr>
        <p:spPr>
          <a:xfrm flipH="1">
            <a:off x="7348372" y="2539508"/>
            <a:ext cx="1185000" cy="128100"/>
          </a:xfrm>
          <a:prstGeom prst="parallelogram">
            <a:avLst>
              <a:gd fmla="val 96952"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75" name="Google Shape;975;p76"/>
          <p:cNvSpPr/>
          <p:nvPr/>
        </p:nvSpPr>
        <p:spPr>
          <a:xfrm>
            <a:off x="7348000" y="2681088"/>
            <a:ext cx="1185000" cy="128100"/>
          </a:xfrm>
          <a:prstGeom prst="parallelogram">
            <a:avLst>
              <a:gd fmla="val 96952"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976" name="Google Shape;976;p76"/>
          <p:cNvSpPr txBox="1"/>
          <p:nvPr/>
        </p:nvSpPr>
        <p:spPr>
          <a:xfrm>
            <a:off x="6928648" y="1824725"/>
            <a:ext cx="10233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zh-HK">
                <a:solidFill>
                  <a:srgbClr val="FFFFFF"/>
                </a:solidFill>
                <a:latin typeface="Roboto"/>
                <a:ea typeface="Roboto"/>
                <a:cs typeface="Roboto"/>
                <a:sym typeface="Roboto"/>
              </a:rPr>
              <a:t>Sprint 11</a:t>
            </a:r>
            <a:endParaRPr b="1">
              <a:solidFill>
                <a:srgbClr val="FFFFFF"/>
              </a:solidFill>
              <a:latin typeface="Roboto"/>
              <a:ea typeface="Roboto"/>
              <a:cs typeface="Roboto"/>
              <a:sym typeface="Roboto"/>
            </a:endParaRPr>
          </a:p>
        </p:txBody>
      </p:sp>
      <p:sp>
        <p:nvSpPr>
          <p:cNvPr id="977" name="Google Shape;977;p76"/>
          <p:cNvSpPr txBox="1"/>
          <p:nvPr/>
        </p:nvSpPr>
        <p:spPr>
          <a:xfrm>
            <a:off x="4078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May 15</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78" name="Google Shape;978;p76"/>
          <p:cNvSpPr txBox="1"/>
          <p:nvPr/>
        </p:nvSpPr>
        <p:spPr>
          <a:xfrm>
            <a:off x="15508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May 29</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79" name="Google Shape;979;p76"/>
          <p:cNvSpPr txBox="1"/>
          <p:nvPr/>
        </p:nvSpPr>
        <p:spPr>
          <a:xfrm>
            <a:off x="26176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June 12 </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80" name="Google Shape;980;p76"/>
          <p:cNvSpPr txBox="1"/>
          <p:nvPr/>
        </p:nvSpPr>
        <p:spPr>
          <a:xfrm>
            <a:off x="36844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June 26 </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81" name="Google Shape;981;p76"/>
          <p:cNvSpPr txBox="1"/>
          <p:nvPr/>
        </p:nvSpPr>
        <p:spPr>
          <a:xfrm>
            <a:off x="4810904"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July 10</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82" name="Google Shape;982;p76"/>
          <p:cNvSpPr txBox="1"/>
          <p:nvPr/>
        </p:nvSpPr>
        <p:spPr>
          <a:xfrm>
            <a:off x="58942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July 24</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83" name="Google Shape;983;p76"/>
          <p:cNvSpPr txBox="1"/>
          <p:nvPr/>
        </p:nvSpPr>
        <p:spPr>
          <a:xfrm>
            <a:off x="6961096" y="2205725"/>
            <a:ext cx="1249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zh-HK">
                <a:solidFill>
                  <a:srgbClr val="FFFFFF"/>
                </a:solidFill>
                <a:latin typeface="Roboto"/>
                <a:ea typeface="Roboto"/>
                <a:cs typeface="Roboto"/>
                <a:sym typeface="Roboto"/>
              </a:rPr>
              <a:t>Aug 7</a:t>
            </a:r>
            <a:endParaRPr b="1">
              <a:solidFill>
                <a:srgbClr val="FFFFFF"/>
              </a:solidFill>
              <a:latin typeface="Roboto"/>
              <a:ea typeface="Roboto"/>
              <a:cs typeface="Roboto"/>
              <a:sym typeface="Roboto"/>
            </a:endParaRPr>
          </a:p>
          <a:p>
            <a:pPr indent="0" lvl="0" marL="0" rtl="0" algn="ctr">
              <a:spcBef>
                <a:spcPts val="1600"/>
              </a:spcBef>
              <a:spcAft>
                <a:spcPts val="1600"/>
              </a:spcAft>
              <a:buNone/>
            </a:pPr>
            <a:r>
              <a:rPr b="1" lang="zh-HK">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984" name="Google Shape;98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77"/>
          <p:cNvSpPr txBox="1"/>
          <p:nvPr>
            <p:ph idx="2" type="title"/>
          </p:nvPr>
        </p:nvSpPr>
        <p:spPr>
          <a:xfrm>
            <a:off x="1297500" y="383300"/>
            <a:ext cx="40194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Planning</a:t>
            </a:r>
            <a:r>
              <a:rPr lang="zh-HK" sz="2400"/>
              <a:t> - Issue</a:t>
            </a:r>
            <a:endParaRPr sz="2400"/>
          </a:p>
        </p:txBody>
      </p:sp>
      <p:sp>
        <p:nvSpPr>
          <p:cNvPr id="990" name="Google Shape;990;p77"/>
          <p:cNvSpPr txBox="1"/>
          <p:nvPr>
            <p:ph type="title"/>
          </p:nvPr>
        </p:nvSpPr>
        <p:spPr>
          <a:xfrm>
            <a:off x="550450" y="1708625"/>
            <a:ext cx="3770100" cy="1470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Break use cases into issues</a:t>
            </a:r>
            <a:endParaRPr/>
          </a:p>
          <a:p>
            <a:pPr indent="-342900" lvl="0" marL="457200" rtl="0" algn="l">
              <a:lnSpc>
                <a:spcPct val="115000"/>
              </a:lnSpc>
              <a:spcBef>
                <a:spcPts val="0"/>
              </a:spcBef>
              <a:spcAft>
                <a:spcPts val="0"/>
              </a:spcAft>
              <a:buSzPts val="1800"/>
              <a:buChar char="●"/>
            </a:pPr>
            <a:r>
              <a:rPr lang="zh-HK"/>
              <a:t>61  backlog issues</a:t>
            </a:r>
            <a:endParaRPr/>
          </a:p>
          <a:p>
            <a:pPr indent="-342900" lvl="0" marL="457200" rtl="0" algn="l">
              <a:lnSpc>
                <a:spcPct val="115000"/>
              </a:lnSpc>
              <a:spcBef>
                <a:spcPts val="0"/>
              </a:spcBef>
              <a:spcAft>
                <a:spcPts val="0"/>
              </a:spcAft>
              <a:buSzPts val="1800"/>
              <a:buChar char="●"/>
            </a:pPr>
            <a:r>
              <a:rPr lang="zh-HK"/>
              <a:t>Classified by different labels</a:t>
            </a:r>
            <a:endParaRPr/>
          </a:p>
        </p:txBody>
      </p:sp>
      <p:grpSp>
        <p:nvGrpSpPr>
          <p:cNvPr id="991" name="Google Shape;991;p77"/>
          <p:cNvGrpSpPr/>
          <p:nvPr/>
        </p:nvGrpSpPr>
        <p:grpSpPr>
          <a:xfrm>
            <a:off x="4384377" y="950570"/>
            <a:ext cx="4273653" cy="2731824"/>
            <a:chOff x="4547087" y="1535165"/>
            <a:chExt cx="4273653" cy="2923926"/>
          </a:xfrm>
        </p:grpSpPr>
        <p:sp>
          <p:nvSpPr>
            <p:cNvPr id="992" name="Google Shape;992;p77"/>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7"/>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7"/>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77"/>
          <p:cNvSpPr/>
          <p:nvPr/>
        </p:nvSpPr>
        <p:spPr>
          <a:xfrm flipH="1" rot="5400000">
            <a:off x="5227825" y="417709"/>
            <a:ext cx="27051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77"/>
          <p:cNvPicPr preferRelativeResize="0"/>
          <p:nvPr/>
        </p:nvPicPr>
        <p:blipFill>
          <a:blip r:embed="rId3">
            <a:alphaModFix/>
          </a:blip>
          <a:stretch>
            <a:fillRect/>
          </a:stretch>
        </p:blipFill>
        <p:spPr>
          <a:xfrm>
            <a:off x="4695325" y="1019175"/>
            <a:ext cx="3927625" cy="2621550"/>
          </a:xfrm>
          <a:prstGeom prst="rect">
            <a:avLst/>
          </a:prstGeom>
          <a:noFill/>
          <a:ln>
            <a:noFill/>
          </a:ln>
        </p:spPr>
      </p:pic>
      <p:grpSp>
        <p:nvGrpSpPr>
          <p:cNvPr id="997" name="Google Shape;997;p77"/>
          <p:cNvGrpSpPr/>
          <p:nvPr/>
        </p:nvGrpSpPr>
        <p:grpSpPr>
          <a:xfrm>
            <a:off x="6343285" y="1609939"/>
            <a:ext cx="2279464" cy="3312312"/>
            <a:chOff x="3409722" y="824063"/>
            <a:chExt cx="2351902" cy="3495474"/>
          </a:xfrm>
        </p:grpSpPr>
        <p:sp>
          <p:nvSpPr>
            <p:cNvPr id="998" name="Google Shape;998;p77"/>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7"/>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7"/>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77"/>
          <p:cNvSpPr/>
          <p:nvPr/>
        </p:nvSpPr>
        <p:spPr>
          <a:xfrm flipH="1">
            <a:off x="6343025" y="1757082"/>
            <a:ext cx="2279400" cy="2901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77"/>
          <p:cNvPicPr preferRelativeResize="0"/>
          <p:nvPr/>
        </p:nvPicPr>
        <p:blipFill rotWithShape="1">
          <a:blip r:embed="rId4">
            <a:alphaModFix/>
          </a:blip>
          <a:srcRect b="24806" l="0" r="1623" t="0"/>
          <a:stretch/>
        </p:blipFill>
        <p:spPr>
          <a:xfrm>
            <a:off x="6397539" y="1712819"/>
            <a:ext cx="2189260" cy="2945561"/>
          </a:xfrm>
          <a:prstGeom prst="rect">
            <a:avLst/>
          </a:prstGeom>
          <a:noFill/>
          <a:ln>
            <a:noFill/>
          </a:ln>
        </p:spPr>
      </p:pic>
      <p:sp>
        <p:nvSpPr>
          <p:cNvPr id="1003" name="Google Shape;1003;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sp>
        <p:nvSpPr>
          <p:cNvPr id="1004" name="Google Shape;1004;p77"/>
          <p:cNvSpPr txBox="1"/>
          <p:nvPr/>
        </p:nvSpPr>
        <p:spPr>
          <a:xfrm>
            <a:off x="719525" y="3993950"/>
            <a:ext cx="4498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1600" u="sng">
                <a:solidFill>
                  <a:schemeClr val="hlink"/>
                </a:solidFill>
                <a:hlinkClick r:id="rId5"/>
              </a:rPr>
              <a:t>https://github.com/MITS-Felucca/Felucca</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7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Project Planning</a:t>
            </a:r>
            <a:r>
              <a:rPr lang="zh-HK"/>
              <a:t> - Labor division</a:t>
            </a:r>
            <a:endParaRPr/>
          </a:p>
        </p:txBody>
      </p:sp>
      <p:sp>
        <p:nvSpPr>
          <p:cNvPr id="1010" name="Google Shape;1010;p78"/>
          <p:cNvSpPr txBox="1"/>
          <p:nvPr/>
        </p:nvSpPr>
        <p:spPr>
          <a:xfrm>
            <a:off x="1400325" y="1897132"/>
            <a:ext cx="11634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HK" sz="1800">
                <a:solidFill>
                  <a:srgbClr val="FFFFFF"/>
                </a:solidFill>
                <a:latin typeface="Montserrat"/>
                <a:ea typeface="Montserrat"/>
                <a:cs typeface="Montserrat"/>
                <a:sym typeface="Montserrat"/>
              </a:rPr>
              <a:t>Di Mu</a:t>
            </a:r>
            <a:endParaRPr sz="1800">
              <a:solidFill>
                <a:srgbClr val="FFFFFF"/>
              </a:solidFill>
              <a:latin typeface="Montserrat"/>
              <a:ea typeface="Montserrat"/>
              <a:cs typeface="Montserrat"/>
              <a:sym typeface="Montserrat"/>
            </a:endParaRPr>
          </a:p>
        </p:txBody>
      </p:sp>
      <p:sp>
        <p:nvSpPr>
          <p:cNvPr id="1011" name="Google Shape;1011;p78"/>
          <p:cNvSpPr txBox="1"/>
          <p:nvPr/>
        </p:nvSpPr>
        <p:spPr>
          <a:xfrm>
            <a:off x="1066950" y="2478582"/>
            <a:ext cx="15732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HK" sz="1800">
                <a:solidFill>
                  <a:srgbClr val="FFFFFF"/>
                </a:solidFill>
                <a:latin typeface="Montserrat"/>
                <a:ea typeface="Montserrat"/>
                <a:cs typeface="Montserrat"/>
                <a:sym typeface="Montserrat"/>
              </a:rPr>
              <a:t>Sudi Lyu</a:t>
            </a:r>
            <a:endParaRPr sz="1800">
              <a:solidFill>
                <a:srgbClr val="FFFFFF"/>
              </a:solidFill>
              <a:latin typeface="Montserrat"/>
              <a:ea typeface="Montserrat"/>
              <a:cs typeface="Montserrat"/>
              <a:sym typeface="Montserrat"/>
            </a:endParaRPr>
          </a:p>
        </p:txBody>
      </p:sp>
      <p:sp>
        <p:nvSpPr>
          <p:cNvPr id="1012" name="Google Shape;1012;p78"/>
          <p:cNvSpPr txBox="1"/>
          <p:nvPr/>
        </p:nvSpPr>
        <p:spPr>
          <a:xfrm>
            <a:off x="647850" y="3080648"/>
            <a:ext cx="20670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HK" sz="1800">
                <a:solidFill>
                  <a:srgbClr val="FFFFFF"/>
                </a:solidFill>
                <a:latin typeface="Montserrat"/>
                <a:ea typeface="Montserrat"/>
                <a:cs typeface="Montserrat"/>
                <a:sym typeface="Montserrat"/>
              </a:rPr>
              <a:t>Zihao Zhou</a:t>
            </a:r>
            <a:endParaRPr sz="1800">
              <a:solidFill>
                <a:srgbClr val="FFFFFF"/>
              </a:solidFill>
              <a:latin typeface="Montserrat"/>
              <a:ea typeface="Montserrat"/>
              <a:cs typeface="Montserrat"/>
              <a:sym typeface="Montserrat"/>
            </a:endParaRPr>
          </a:p>
        </p:txBody>
      </p:sp>
      <p:sp>
        <p:nvSpPr>
          <p:cNvPr id="1013" name="Google Shape;1013;p78"/>
          <p:cNvSpPr txBox="1"/>
          <p:nvPr/>
        </p:nvSpPr>
        <p:spPr>
          <a:xfrm>
            <a:off x="638325" y="3622057"/>
            <a:ext cx="1849200" cy="8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HK" sz="1800">
                <a:solidFill>
                  <a:srgbClr val="FFFFFF"/>
                </a:solidFill>
                <a:latin typeface="Montserrat"/>
                <a:ea typeface="Montserrat"/>
                <a:cs typeface="Montserrat"/>
                <a:sym typeface="Montserrat"/>
              </a:rPr>
              <a:t>Guancheng Li</a:t>
            </a:r>
            <a:endParaRPr sz="1800">
              <a:solidFill>
                <a:srgbClr val="FFFFFF"/>
              </a:solidFill>
              <a:latin typeface="Montserrat"/>
              <a:ea typeface="Montserrat"/>
              <a:cs typeface="Montserrat"/>
              <a:sym typeface="Montserrat"/>
            </a:endParaRPr>
          </a:p>
        </p:txBody>
      </p:sp>
      <p:sp>
        <p:nvSpPr>
          <p:cNvPr id="1014" name="Google Shape;1014;p78"/>
          <p:cNvSpPr txBox="1"/>
          <p:nvPr/>
        </p:nvSpPr>
        <p:spPr>
          <a:xfrm>
            <a:off x="2543325" y="1862650"/>
            <a:ext cx="57531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Arrange meetings, manage team progress,</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zh-HK">
                <a:solidFill>
                  <a:srgbClr val="FFFFFF"/>
                </a:solidFill>
                <a:latin typeface="Montserrat"/>
                <a:ea typeface="Montserrat"/>
                <a:cs typeface="Montserrat"/>
                <a:sym typeface="Montserrat"/>
              </a:rPr>
              <a:t>Responsible for front-end development</a:t>
            </a:r>
            <a:endParaRPr>
              <a:solidFill>
                <a:srgbClr val="FFFFFF"/>
              </a:solidFill>
              <a:latin typeface="Montserrat"/>
              <a:ea typeface="Montserrat"/>
              <a:cs typeface="Montserrat"/>
              <a:sym typeface="Montserrat"/>
            </a:endParaRPr>
          </a:p>
        </p:txBody>
      </p:sp>
      <p:sp>
        <p:nvSpPr>
          <p:cNvPr id="1015" name="Google Shape;1015;p78"/>
          <p:cNvSpPr txBox="1"/>
          <p:nvPr/>
        </p:nvSpPr>
        <p:spPr>
          <a:xfrm>
            <a:off x="2543325" y="2512525"/>
            <a:ext cx="57531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Mainly focusing on back-end development and QA testing </a:t>
            </a:r>
            <a:endParaRPr>
              <a:solidFill>
                <a:srgbClr val="FFFFFF"/>
              </a:solidFill>
              <a:latin typeface="Montserrat"/>
              <a:ea typeface="Montserrat"/>
              <a:cs typeface="Montserrat"/>
              <a:sym typeface="Montserrat"/>
            </a:endParaRPr>
          </a:p>
        </p:txBody>
      </p:sp>
      <p:sp>
        <p:nvSpPr>
          <p:cNvPr id="1016" name="Google Shape;1016;p78"/>
          <p:cNvSpPr txBox="1"/>
          <p:nvPr/>
        </p:nvSpPr>
        <p:spPr>
          <a:xfrm>
            <a:off x="2543325" y="3122125"/>
            <a:ext cx="5419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Mainly focusing on back-end development and QA testing </a:t>
            </a:r>
            <a:endParaRPr>
              <a:solidFill>
                <a:srgbClr val="FFFFFF"/>
              </a:solidFill>
              <a:latin typeface="Montserrat"/>
              <a:ea typeface="Montserrat"/>
              <a:cs typeface="Montserrat"/>
              <a:sym typeface="Montserrat"/>
            </a:endParaRPr>
          </a:p>
        </p:txBody>
      </p:sp>
      <p:sp>
        <p:nvSpPr>
          <p:cNvPr id="1017" name="Google Shape;1017;p78"/>
          <p:cNvSpPr txBox="1"/>
          <p:nvPr/>
        </p:nvSpPr>
        <p:spPr>
          <a:xfrm>
            <a:off x="2543325" y="3655525"/>
            <a:ext cx="55245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Responsible for database development and maintainess</a:t>
            </a:r>
            <a:endParaRPr>
              <a:solidFill>
                <a:srgbClr val="FFFFFF"/>
              </a:solidFill>
              <a:latin typeface="Montserrat"/>
              <a:ea typeface="Montserrat"/>
              <a:cs typeface="Montserrat"/>
              <a:sym typeface="Montserrat"/>
            </a:endParaRPr>
          </a:p>
        </p:txBody>
      </p:sp>
      <p:sp>
        <p:nvSpPr>
          <p:cNvPr id="1018" name="Google Shape;101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79"/>
          <p:cNvSpPr txBox="1"/>
          <p:nvPr>
            <p:ph type="title"/>
          </p:nvPr>
        </p:nvSpPr>
        <p:spPr>
          <a:xfrm>
            <a:off x="823850" y="866775"/>
            <a:ext cx="56151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Project Tracking</a:t>
            </a:r>
            <a:endParaRPr b="1" sz="3800"/>
          </a:p>
        </p:txBody>
      </p:sp>
      <p:sp>
        <p:nvSpPr>
          <p:cNvPr id="1024" name="Google Shape;1024;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80"/>
          <p:cNvSpPr txBox="1"/>
          <p:nvPr>
            <p:ph idx="2" type="title"/>
          </p:nvPr>
        </p:nvSpPr>
        <p:spPr>
          <a:xfrm>
            <a:off x="1297500" y="459500"/>
            <a:ext cx="5274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 - Team Progress</a:t>
            </a:r>
            <a:endParaRPr sz="2400"/>
          </a:p>
        </p:txBody>
      </p:sp>
      <p:sp>
        <p:nvSpPr>
          <p:cNvPr id="1030" name="Google Shape;1030;p80"/>
          <p:cNvSpPr txBox="1"/>
          <p:nvPr>
            <p:ph type="title"/>
          </p:nvPr>
        </p:nvSpPr>
        <p:spPr>
          <a:xfrm>
            <a:off x="702850" y="1708625"/>
            <a:ext cx="8365200" cy="1273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5</a:t>
            </a:r>
            <a:r>
              <a:rPr lang="zh-HK"/>
              <a:t> sprints in spring semester - 2 weeks each</a:t>
            </a:r>
            <a:endParaRPr/>
          </a:p>
          <a:p>
            <a:pPr indent="-342900" lvl="0" marL="457200" rtl="0" algn="l">
              <a:lnSpc>
                <a:spcPct val="115000"/>
              </a:lnSpc>
              <a:spcBef>
                <a:spcPts val="0"/>
              </a:spcBef>
              <a:spcAft>
                <a:spcPts val="0"/>
              </a:spcAft>
              <a:buSzPts val="1800"/>
              <a:buChar char="●"/>
            </a:pPr>
            <a:r>
              <a:rPr lang="zh-HK"/>
              <a:t>Sprint meeting with mentor when a sprint ended</a:t>
            </a:r>
            <a:endParaRPr/>
          </a:p>
          <a:p>
            <a:pPr indent="-342900" lvl="0" marL="457200" rtl="0" algn="l">
              <a:lnSpc>
                <a:spcPct val="115000"/>
              </a:lnSpc>
              <a:spcBef>
                <a:spcPts val="0"/>
              </a:spcBef>
              <a:spcAft>
                <a:spcPts val="0"/>
              </a:spcAft>
              <a:buSzPts val="1800"/>
              <a:buChar char="●"/>
            </a:pPr>
            <a:r>
              <a:rPr lang="zh-HK"/>
              <a:t>Summarize current sprint status, plan for the next sprint</a:t>
            </a:r>
            <a:endParaRPr/>
          </a:p>
        </p:txBody>
      </p:sp>
      <p:grpSp>
        <p:nvGrpSpPr>
          <p:cNvPr id="1031" name="Google Shape;1031;p80"/>
          <p:cNvGrpSpPr/>
          <p:nvPr/>
        </p:nvGrpSpPr>
        <p:grpSpPr>
          <a:xfrm>
            <a:off x="159668" y="3313150"/>
            <a:ext cx="8824667" cy="1470735"/>
            <a:chOff x="4547087" y="1535165"/>
            <a:chExt cx="4273653" cy="2923926"/>
          </a:xfrm>
        </p:grpSpPr>
        <p:sp>
          <p:nvSpPr>
            <p:cNvPr id="1032" name="Google Shape;1032;p80"/>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0"/>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80"/>
          <p:cNvSpPr/>
          <p:nvPr/>
        </p:nvSpPr>
        <p:spPr>
          <a:xfrm flipH="1" rot="5400000">
            <a:off x="3965612" y="148621"/>
            <a:ext cx="1456800" cy="778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pic>
        <p:nvPicPr>
          <p:cNvPr id="1037" name="Google Shape;1037;p80"/>
          <p:cNvPicPr preferRelativeResize="0"/>
          <p:nvPr/>
        </p:nvPicPr>
        <p:blipFill>
          <a:blip r:embed="rId3">
            <a:alphaModFix/>
          </a:blip>
          <a:stretch>
            <a:fillRect/>
          </a:stretch>
        </p:blipFill>
        <p:spPr>
          <a:xfrm>
            <a:off x="702850" y="3432600"/>
            <a:ext cx="8167423" cy="1231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81"/>
          <p:cNvSpPr txBox="1"/>
          <p:nvPr>
            <p:ph idx="2" type="title"/>
          </p:nvPr>
        </p:nvSpPr>
        <p:spPr>
          <a:xfrm>
            <a:off x="1297500" y="459500"/>
            <a:ext cx="53025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 - Metric</a:t>
            </a:r>
            <a:endParaRPr sz="2400"/>
          </a:p>
        </p:txBody>
      </p:sp>
      <p:sp>
        <p:nvSpPr>
          <p:cNvPr id="1043" name="Google Shape;1043;p81"/>
          <p:cNvSpPr txBox="1"/>
          <p:nvPr>
            <p:ph type="title"/>
          </p:nvPr>
        </p:nvSpPr>
        <p:spPr>
          <a:xfrm>
            <a:off x="702850" y="1708625"/>
            <a:ext cx="6351000" cy="1470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Weight for each task</a:t>
            </a:r>
            <a:endParaRPr/>
          </a:p>
          <a:p>
            <a:pPr indent="-342900" lvl="0" marL="457200" rtl="0" algn="l">
              <a:lnSpc>
                <a:spcPct val="115000"/>
              </a:lnSpc>
              <a:spcBef>
                <a:spcPts val="0"/>
              </a:spcBef>
              <a:spcAft>
                <a:spcPts val="0"/>
              </a:spcAft>
              <a:buSzPts val="1800"/>
              <a:buChar char="●"/>
            </a:pPr>
            <a:r>
              <a:rPr lang="zh-HK"/>
              <a:t>Percentage for participation</a:t>
            </a:r>
            <a:endParaRPr/>
          </a:p>
          <a:p>
            <a:pPr indent="-342900" lvl="0" marL="457200" rtl="0" algn="l">
              <a:lnSpc>
                <a:spcPct val="115000"/>
              </a:lnSpc>
              <a:spcBef>
                <a:spcPts val="0"/>
              </a:spcBef>
              <a:spcAft>
                <a:spcPts val="0"/>
              </a:spcAft>
              <a:buSzPts val="1800"/>
              <a:buChar char="●"/>
            </a:pPr>
            <a:r>
              <a:rPr lang="zh-HK"/>
              <a:t>Total score</a:t>
            </a:r>
            <a:endParaRPr/>
          </a:p>
        </p:txBody>
      </p:sp>
      <p:grpSp>
        <p:nvGrpSpPr>
          <p:cNvPr id="1044" name="Google Shape;1044;p81"/>
          <p:cNvGrpSpPr/>
          <p:nvPr/>
        </p:nvGrpSpPr>
        <p:grpSpPr>
          <a:xfrm>
            <a:off x="157759" y="3274157"/>
            <a:ext cx="8883216" cy="1318398"/>
            <a:chOff x="4547087" y="1535165"/>
            <a:chExt cx="4273653" cy="2923926"/>
          </a:xfrm>
        </p:grpSpPr>
        <p:sp>
          <p:nvSpPr>
            <p:cNvPr id="1045" name="Google Shape;1045;p81"/>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1"/>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1"/>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81"/>
          <p:cNvSpPr/>
          <p:nvPr/>
        </p:nvSpPr>
        <p:spPr>
          <a:xfrm flipH="1" rot="5400000">
            <a:off x="4191815" y="8880"/>
            <a:ext cx="1153500" cy="778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81"/>
          <p:cNvPicPr preferRelativeResize="0"/>
          <p:nvPr/>
        </p:nvPicPr>
        <p:blipFill>
          <a:blip r:embed="rId3">
            <a:alphaModFix/>
          </a:blip>
          <a:stretch>
            <a:fillRect/>
          </a:stretch>
        </p:blipFill>
        <p:spPr>
          <a:xfrm>
            <a:off x="742825" y="3374300"/>
            <a:ext cx="8195151" cy="1054150"/>
          </a:xfrm>
          <a:prstGeom prst="rect">
            <a:avLst/>
          </a:prstGeom>
          <a:noFill/>
          <a:ln>
            <a:noFill/>
          </a:ln>
        </p:spPr>
      </p:pic>
      <p:sp>
        <p:nvSpPr>
          <p:cNvPr id="1050" name="Google Shape;1050;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82"/>
          <p:cNvSpPr txBox="1"/>
          <p:nvPr>
            <p:ph idx="2" type="title"/>
          </p:nvPr>
        </p:nvSpPr>
        <p:spPr>
          <a:xfrm>
            <a:off x="1297500" y="459500"/>
            <a:ext cx="6921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 - Kanban Board</a:t>
            </a:r>
            <a:endParaRPr sz="2400"/>
          </a:p>
        </p:txBody>
      </p:sp>
      <p:sp>
        <p:nvSpPr>
          <p:cNvPr id="1056" name="Google Shape;1056;p82"/>
          <p:cNvSpPr txBox="1"/>
          <p:nvPr>
            <p:ph type="title"/>
          </p:nvPr>
        </p:nvSpPr>
        <p:spPr>
          <a:xfrm>
            <a:off x="436150" y="1613375"/>
            <a:ext cx="3333300" cy="1765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Todo, In progress, Done</a:t>
            </a:r>
            <a:endParaRPr/>
          </a:p>
          <a:p>
            <a:pPr indent="-342900" lvl="0" marL="457200" rtl="0" algn="l">
              <a:lnSpc>
                <a:spcPct val="115000"/>
              </a:lnSpc>
              <a:spcBef>
                <a:spcPts val="0"/>
              </a:spcBef>
              <a:spcAft>
                <a:spcPts val="0"/>
              </a:spcAft>
              <a:buSzPts val="1800"/>
              <a:buChar char="●"/>
            </a:pPr>
            <a:r>
              <a:rPr lang="zh-HK"/>
              <a:t>Labeled</a:t>
            </a:r>
            <a:endParaRPr/>
          </a:p>
          <a:p>
            <a:pPr indent="-342900" lvl="0" marL="457200" rtl="0" algn="l">
              <a:lnSpc>
                <a:spcPct val="115000"/>
              </a:lnSpc>
              <a:spcBef>
                <a:spcPts val="0"/>
              </a:spcBef>
              <a:spcAft>
                <a:spcPts val="0"/>
              </a:spcAft>
              <a:buSzPts val="1800"/>
              <a:buChar char="●"/>
            </a:pPr>
            <a:r>
              <a:rPr lang="zh-HK"/>
              <a:t>Assignee</a:t>
            </a:r>
            <a:endParaRPr/>
          </a:p>
          <a:p>
            <a:pPr indent="-342900" lvl="0" marL="457200" rtl="0" algn="l">
              <a:lnSpc>
                <a:spcPct val="115000"/>
              </a:lnSpc>
              <a:spcBef>
                <a:spcPts val="0"/>
              </a:spcBef>
              <a:spcAft>
                <a:spcPts val="0"/>
              </a:spcAft>
              <a:buSzPts val="1800"/>
              <a:buChar char="●"/>
            </a:pPr>
            <a:r>
              <a:rPr lang="zh-HK"/>
              <a:t>Milestone</a:t>
            </a:r>
            <a:endParaRPr/>
          </a:p>
        </p:txBody>
      </p:sp>
      <p:grpSp>
        <p:nvGrpSpPr>
          <p:cNvPr id="1057" name="Google Shape;1057;p82"/>
          <p:cNvGrpSpPr/>
          <p:nvPr/>
        </p:nvGrpSpPr>
        <p:grpSpPr>
          <a:xfrm>
            <a:off x="3769453" y="1072102"/>
            <a:ext cx="5231806" cy="3304621"/>
            <a:chOff x="4547087" y="1535165"/>
            <a:chExt cx="4273653" cy="2923926"/>
          </a:xfrm>
        </p:grpSpPr>
        <p:sp>
          <p:nvSpPr>
            <p:cNvPr id="1058" name="Google Shape;1058;p82"/>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2"/>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2"/>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82"/>
          <p:cNvSpPr/>
          <p:nvPr/>
        </p:nvSpPr>
        <p:spPr>
          <a:xfrm flipH="1" rot="5400000">
            <a:off x="4743400" y="401987"/>
            <a:ext cx="3264300" cy="4603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2" name="Google Shape;1062;p82"/>
          <p:cNvPicPr preferRelativeResize="0"/>
          <p:nvPr/>
        </p:nvPicPr>
        <p:blipFill>
          <a:blip r:embed="rId3">
            <a:alphaModFix/>
          </a:blip>
          <a:stretch>
            <a:fillRect/>
          </a:stretch>
        </p:blipFill>
        <p:spPr>
          <a:xfrm>
            <a:off x="4080250" y="1169550"/>
            <a:ext cx="4778125" cy="3068375"/>
          </a:xfrm>
          <a:prstGeom prst="rect">
            <a:avLst/>
          </a:prstGeom>
          <a:noFill/>
          <a:ln>
            <a:noFill/>
          </a:ln>
        </p:spPr>
      </p:pic>
      <p:grpSp>
        <p:nvGrpSpPr>
          <p:cNvPr id="1063" name="Google Shape;1063;p82"/>
          <p:cNvGrpSpPr/>
          <p:nvPr/>
        </p:nvGrpSpPr>
        <p:grpSpPr>
          <a:xfrm>
            <a:off x="1007121" y="3255976"/>
            <a:ext cx="2505216" cy="1418981"/>
            <a:chOff x="4547087" y="1535165"/>
            <a:chExt cx="4273653" cy="2923926"/>
          </a:xfrm>
        </p:grpSpPr>
        <p:sp>
          <p:nvSpPr>
            <p:cNvPr id="1064" name="Google Shape;1064;p82"/>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2"/>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2"/>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82"/>
          <p:cNvSpPr/>
          <p:nvPr/>
        </p:nvSpPr>
        <p:spPr>
          <a:xfrm flipH="1" rot="5400000">
            <a:off x="1554190" y="2854475"/>
            <a:ext cx="1401600" cy="22044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8" name="Google Shape;1068;p82"/>
          <p:cNvPicPr preferRelativeResize="0"/>
          <p:nvPr/>
        </p:nvPicPr>
        <p:blipFill>
          <a:blip r:embed="rId4">
            <a:alphaModFix/>
          </a:blip>
          <a:stretch>
            <a:fillRect/>
          </a:stretch>
        </p:blipFill>
        <p:spPr>
          <a:xfrm>
            <a:off x="1179094" y="3293083"/>
            <a:ext cx="2268511" cy="1344759"/>
          </a:xfrm>
          <a:prstGeom prst="rect">
            <a:avLst/>
          </a:prstGeom>
          <a:noFill/>
          <a:ln>
            <a:noFill/>
          </a:ln>
        </p:spPr>
      </p:pic>
      <p:grpSp>
        <p:nvGrpSpPr>
          <p:cNvPr id="1069" name="Google Shape;1069;p82"/>
          <p:cNvGrpSpPr/>
          <p:nvPr/>
        </p:nvGrpSpPr>
        <p:grpSpPr>
          <a:xfrm>
            <a:off x="5171963" y="3454786"/>
            <a:ext cx="2505216" cy="1584183"/>
            <a:chOff x="4547087" y="1535165"/>
            <a:chExt cx="4273653" cy="2923926"/>
          </a:xfrm>
        </p:grpSpPr>
        <p:sp>
          <p:nvSpPr>
            <p:cNvPr id="1070" name="Google Shape;1070;p82"/>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2"/>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2"/>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3" name="Google Shape;1073;p82"/>
          <p:cNvPicPr preferRelativeResize="0"/>
          <p:nvPr/>
        </p:nvPicPr>
        <p:blipFill>
          <a:blip r:embed="rId5">
            <a:alphaModFix/>
          </a:blip>
          <a:stretch>
            <a:fillRect/>
          </a:stretch>
        </p:blipFill>
        <p:spPr>
          <a:xfrm>
            <a:off x="5335450" y="3486625"/>
            <a:ext cx="2204401" cy="1469576"/>
          </a:xfrm>
          <a:prstGeom prst="rect">
            <a:avLst/>
          </a:prstGeom>
          <a:noFill/>
          <a:ln>
            <a:noFill/>
          </a:ln>
        </p:spPr>
      </p:pic>
      <p:sp>
        <p:nvSpPr>
          <p:cNvPr id="1074" name="Google Shape;1074;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83"/>
          <p:cNvSpPr txBox="1"/>
          <p:nvPr>
            <p:ph idx="2" type="title"/>
          </p:nvPr>
        </p:nvSpPr>
        <p:spPr>
          <a:xfrm>
            <a:off x="1297500" y="459500"/>
            <a:ext cx="6545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 - Milestone</a:t>
            </a:r>
            <a:endParaRPr sz="2400"/>
          </a:p>
        </p:txBody>
      </p:sp>
      <p:sp>
        <p:nvSpPr>
          <p:cNvPr id="1080" name="Google Shape;1080;p83"/>
          <p:cNvSpPr txBox="1"/>
          <p:nvPr>
            <p:ph type="title"/>
          </p:nvPr>
        </p:nvSpPr>
        <p:spPr>
          <a:xfrm>
            <a:off x="436150" y="1613375"/>
            <a:ext cx="2388900" cy="1765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5</a:t>
            </a:r>
            <a:r>
              <a:rPr lang="zh-HK"/>
              <a:t> sprints</a:t>
            </a:r>
            <a:endParaRPr/>
          </a:p>
          <a:p>
            <a:pPr indent="-342900" lvl="0" marL="457200" rtl="0" algn="l">
              <a:lnSpc>
                <a:spcPct val="115000"/>
              </a:lnSpc>
              <a:spcBef>
                <a:spcPts val="0"/>
              </a:spcBef>
              <a:spcAft>
                <a:spcPts val="0"/>
              </a:spcAft>
              <a:buSzPts val="1800"/>
              <a:buChar char="●"/>
            </a:pPr>
            <a:r>
              <a:rPr lang="zh-HK"/>
              <a:t>Several issues for each sprint</a:t>
            </a:r>
            <a:endParaRPr/>
          </a:p>
        </p:txBody>
      </p:sp>
      <p:grpSp>
        <p:nvGrpSpPr>
          <p:cNvPr id="1081" name="Google Shape;1081;p83"/>
          <p:cNvGrpSpPr/>
          <p:nvPr/>
        </p:nvGrpSpPr>
        <p:grpSpPr>
          <a:xfrm>
            <a:off x="2859948" y="1046759"/>
            <a:ext cx="6004910" cy="3732684"/>
            <a:chOff x="4547087" y="1535165"/>
            <a:chExt cx="4273653" cy="2923926"/>
          </a:xfrm>
        </p:grpSpPr>
        <p:sp>
          <p:nvSpPr>
            <p:cNvPr id="1082" name="Google Shape;1082;p83"/>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3"/>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3"/>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83"/>
          <p:cNvSpPr/>
          <p:nvPr/>
        </p:nvSpPr>
        <p:spPr>
          <a:xfrm flipH="1" rot="5400000">
            <a:off x="3950966" y="309520"/>
            <a:ext cx="3891000" cy="5364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pic>
        <p:nvPicPr>
          <p:cNvPr id="1087" name="Google Shape;1087;p83"/>
          <p:cNvPicPr preferRelativeResize="0"/>
          <p:nvPr/>
        </p:nvPicPr>
        <p:blipFill>
          <a:blip r:embed="rId3">
            <a:alphaModFix/>
          </a:blip>
          <a:stretch>
            <a:fillRect/>
          </a:stretch>
        </p:blipFill>
        <p:spPr>
          <a:xfrm>
            <a:off x="3214475" y="1241875"/>
            <a:ext cx="5548951" cy="329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4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Project Context</a:t>
            </a:r>
            <a:endParaRPr b="1" sz="3800"/>
          </a:p>
        </p:txBody>
      </p:sp>
      <p:sp>
        <p:nvSpPr>
          <p:cNvPr id="614" name="Google Shape;61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84"/>
          <p:cNvSpPr txBox="1"/>
          <p:nvPr>
            <p:ph idx="2" type="title"/>
          </p:nvPr>
        </p:nvSpPr>
        <p:spPr>
          <a:xfrm>
            <a:off x="1297500" y="459500"/>
            <a:ext cx="5112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 - Wiki</a:t>
            </a:r>
            <a:endParaRPr sz="2400"/>
          </a:p>
        </p:txBody>
      </p:sp>
      <p:sp>
        <p:nvSpPr>
          <p:cNvPr id="1093" name="Google Shape;1093;p84"/>
          <p:cNvSpPr txBox="1"/>
          <p:nvPr>
            <p:ph type="title"/>
          </p:nvPr>
        </p:nvSpPr>
        <p:spPr>
          <a:xfrm>
            <a:off x="283750" y="1613375"/>
            <a:ext cx="2946900" cy="148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Meeting notes</a:t>
            </a:r>
            <a:endParaRPr/>
          </a:p>
          <a:p>
            <a:pPr indent="-342900" lvl="0" marL="457200" rtl="0" algn="l">
              <a:lnSpc>
                <a:spcPct val="115000"/>
              </a:lnSpc>
              <a:spcBef>
                <a:spcPts val="0"/>
              </a:spcBef>
              <a:spcAft>
                <a:spcPts val="0"/>
              </a:spcAft>
              <a:buSzPts val="1800"/>
              <a:buChar char="●"/>
            </a:pPr>
            <a:r>
              <a:rPr lang="zh-HK"/>
              <a:t>Documents</a:t>
            </a:r>
            <a:endParaRPr/>
          </a:p>
          <a:p>
            <a:pPr indent="-342900" lvl="0" marL="457200" rtl="0" algn="l">
              <a:lnSpc>
                <a:spcPct val="115000"/>
              </a:lnSpc>
              <a:spcBef>
                <a:spcPts val="0"/>
              </a:spcBef>
              <a:spcAft>
                <a:spcPts val="0"/>
              </a:spcAft>
              <a:buSzPts val="1800"/>
              <a:buChar char="●"/>
            </a:pPr>
            <a:r>
              <a:rPr lang="zh-HK"/>
              <a:t>Domain knowledge</a:t>
            </a:r>
            <a:endParaRPr/>
          </a:p>
          <a:p>
            <a:pPr indent="-342900" lvl="0" marL="457200" rtl="0" algn="l">
              <a:lnSpc>
                <a:spcPct val="115000"/>
              </a:lnSpc>
              <a:spcBef>
                <a:spcPts val="0"/>
              </a:spcBef>
              <a:spcAft>
                <a:spcPts val="0"/>
              </a:spcAft>
              <a:buSzPts val="1800"/>
              <a:buChar char="●"/>
            </a:pPr>
            <a:r>
              <a:rPr lang="zh-HK"/>
              <a:t>Questions for client</a:t>
            </a:r>
            <a:endParaRPr/>
          </a:p>
        </p:txBody>
      </p:sp>
      <p:grpSp>
        <p:nvGrpSpPr>
          <p:cNvPr id="1094" name="Google Shape;1094;p84"/>
          <p:cNvGrpSpPr/>
          <p:nvPr/>
        </p:nvGrpSpPr>
        <p:grpSpPr>
          <a:xfrm>
            <a:off x="3230649" y="1026396"/>
            <a:ext cx="5786099" cy="3707538"/>
            <a:chOff x="4547087" y="1535165"/>
            <a:chExt cx="4273653" cy="2923926"/>
          </a:xfrm>
        </p:grpSpPr>
        <p:sp>
          <p:nvSpPr>
            <p:cNvPr id="1095" name="Google Shape;1095;p84"/>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4"/>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4"/>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84"/>
          <p:cNvSpPr/>
          <p:nvPr/>
        </p:nvSpPr>
        <p:spPr>
          <a:xfrm flipH="1" rot="5400000">
            <a:off x="4325076" y="273118"/>
            <a:ext cx="3662700" cy="51684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pic>
        <p:nvPicPr>
          <p:cNvPr id="1100" name="Google Shape;1100;p84"/>
          <p:cNvPicPr preferRelativeResize="0"/>
          <p:nvPr/>
        </p:nvPicPr>
        <p:blipFill>
          <a:blip r:embed="rId3">
            <a:alphaModFix/>
          </a:blip>
          <a:stretch>
            <a:fillRect/>
          </a:stretch>
        </p:blipFill>
        <p:spPr>
          <a:xfrm>
            <a:off x="3640025" y="1153175"/>
            <a:ext cx="5255025" cy="3510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85"/>
          <p:cNvSpPr txBox="1"/>
          <p:nvPr>
            <p:ph idx="2" type="title"/>
          </p:nvPr>
        </p:nvSpPr>
        <p:spPr>
          <a:xfrm>
            <a:off x="1297500" y="459500"/>
            <a:ext cx="4017600" cy="9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400"/>
              <a:t>Project </a:t>
            </a:r>
            <a:r>
              <a:rPr lang="zh-HK" sz="2400"/>
              <a:t>Tracking</a:t>
            </a:r>
            <a:endParaRPr/>
          </a:p>
        </p:txBody>
      </p:sp>
      <p:sp>
        <p:nvSpPr>
          <p:cNvPr id="1106" name="Google Shape;1106;p85"/>
          <p:cNvSpPr txBox="1"/>
          <p:nvPr>
            <p:ph type="title"/>
          </p:nvPr>
        </p:nvSpPr>
        <p:spPr>
          <a:xfrm>
            <a:off x="380126" y="1673113"/>
            <a:ext cx="3087300" cy="1797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zh-HK"/>
              <a:t>Labels for each issue</a:t>
            </a:r>
            <a:endParaRPr/>
          </a:p>
          <a:p>
            <a:pPr indent="-342900" lvl="0" marL="457200" rtl="0" algn="l">
              <a:lnSpc>
                <a:spcPct val="115000"/>
              </a:lnSpc>
              <a:spcBef>
                <a:spcPts val="0"/>
              </a:spcBef>
              <a:spcAft>
                <a:spcPts val="0"/>
              </a:spcAft>
              <a:buSzPts val="1800"/>
              <a:buChar char="●"/>
            </a:pPr>
            <a:r>
              <a:rPr lang="zh-HK"/>
              <a:t>Well-classified</a:t>
            </a:r>
            <a:endParaRPr/>
          </a:p>
        </p:txBody>
      </p:sp>
      <p:grpSp>
        <p:nvGrpSpPr>
          <p:cNvPr id="1107" name="Google Shape;1107;p85"/>
          <p:cNvGrpSpPr/>
          <p:nvPr/>
        </p:nvGrpSpPr>
        <p:grpSpPr>
          <a:xfrm>
            <a:off x="2991092" y="2339319"/>
            <a:ext cx="2247815" cy="2549371"/>
            <a:chOff x="6505573" y="2745170"/>
            <a:chExt cx="1122000" cy="1668000"/>
          </a:xfrm>
        </p:grpSpPr>
        <p:sp>
          <p:nvSpPr>
            <p:cNvPr id="1108" name="Google Shape;1108;p85"/>
            <p:cNvSpPr/>
            <p:nvPr/>
          </p:nvSpPr>
          <p:spPr>
            <a:xfrm>
              <a:off x="6517841" y="2745170"/>
              <a:ext cx="1109700" cy="1668000"/>
            </a:xfrm>
            <a:prstGeom prst="roundRect">
              <a:avLst>
                <a:gd fmla="val 5402" name="adj"/>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85"/>
          <p:cNvSpPr/>
          <p:nvPr/>
        </p:nvSpPr>
        <p:spPr>
          <a:xfrm flipH="1">
            <a:off x="2990256" y="2452726"/>
            <a:ext cx="2247300" cy="2232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85"/>
          <p:cNvPicPr preferRelativeResize="0"/>
          <p:nvPr/>
        </p:nvPicPr>
        <p:blipFill>
          <a:blip r:embed="rId3">
            <a:alphaModFix/>
          </a:blip>
          <a:stretch>
            <a:fillRect/>
          </a:stretch>
        </p:blipFill>
        <p:spPr>
          <a:xfrm>
            <a:off x="3019613" y="2419475"/>
            <a:ext cx="2190775" cy="2265250"/>
          </a:xfrm>
          <a:prstGeom prst="rect">
            <a:avLst/>
          </a:prstGeom>
          <a:noFill/>
          <a:ln>
            <a:noFill/>
          </a:ln>
        </p:spPr>
      </p:pic>
      <p:grpSp>
        <p:nvGrpSpPr>
          <p:cNvPr id="1114" name="Google Shape;1114;p85"/>
          <p:cNvGrpSpPr/>
          <p:nvPr/>
        </p:nvGrpSpPr>
        <p:grpSpPr>
          <a:xfrm>
            <a:off x="5351368" y="254823"/>
            <a:ext cx="3300251" cy="4633871"/>
            <a:chOff x="6505573" y="2745170"/>
            <a:chExt cx="1122000" cy="1668000"/>
          </a:xfrm>
        </p:grpSpPr>
        <p:sp>
          <p:nvSpPr>
            <p:cNvPr id="1115" name="Google Shape;1115;p85"/>
            <p:cNvSpPr/>
            <p:nvPr/>
          </p:nvSpPr>
          <p:spPr>
            <a:xfrm>
              <a:off x="6517841" y="2745170"/>
              <a:ext cx="1109700" cy="1668000"/>
            </a:xfrm>
            <a:prstGeom prst="roundRect">
              <a:avLst>
                <a:gd fmla="val 5402" name="adj"/>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85"/>
          <p:cNvSpPr/>
          <p:nvPr/>
        </p:nvSpPr>
        <p:spPr>
          <a:xfrm flipH="1">
            <a:off x="5350315" y="461040"/>
            <a:ext cx="3299400" cy="4057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0" name="Google Shape;1120;p85"/>
          <p:cNvPicPr preferRelativeResize="0"/>
          <p:nvPr/>
        </p:nvPicPr>
        <p:blipFill>
          <a:blip r:embed="rId4">
            <a:alphaModFix/>
          </a:blip>
          <a:stretch>
            <a:fillRect/>
          </a:stretch>
        </p:blipFill>
        <p:spPr>
          <a:xfrm>
            <a:off x="5349268" y="447098"/>
            <a:ext cx="3301497" cy="4042617"/>
          </a:xfrm>
          <a:prstGeom prst="rect">
            <a:avLst/>
          </a:prstGeom>
          <a:noFill/>
          <a:ln>
            <a:noFill/>
          </a:ln>
        </p:spPr>
      </p:pic>
      <p:sp>
        <p:nvSpPr>
          <p:cNvPr id="1121" name="Google Shape;1121;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solidFill>
                  <a:srgbClr val="000000"/>
                </a:solidFill>
              </a:rPr>
              <a:t>‹#›</a:t>
            </a:fld>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86"/>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HK" sz="3800"/>
              <a:t>Quality</a:t>
            </a:r>
            <a:endParaRPr b="1" sz="3800"/>
          </a:p>
          <a:p>
            <a:pPr indent="0" lvl="0" marL="0" rtl="0" algn="l">
              <a:spcBef>
                <a:spcPts val="0"/>
              </a:spcBef>
              <a:spcAft>
                <a:spcPts val="0"/>
              </a:spcAft>
              <a:buNone/>
            </a:pPr>
            <a:r>
              <a:rPr b="1" lang="zh-HK" sz="3800"/>
              <a:t>Management</a:t>
            </a:r>
            <a:endParaRPr b="1" sz="3800"/>
          </a:p>
        </p:txBody>
      </p:sp>
      <p:sp>
        <p:nvSpPr>
          <p:cNvPr id="1127" name="Google Shape;1127;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8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 </a:t>
            </a:r>
            <a:r>
              <a:rPr lang="zh-HK"/>
              <a:t>Quality Attributes</a:t>
            </a:r>
            <a:endParaRPr/>
          </a:p>
        </p:txBody>
      </p:sp>
      <p:sp>
        <p:nvSpPr>
          <p:cNvPr id="1133" name="Google Shape;1133;p87"/>
          <p:cNvSpPr txBox="1"/>
          <p:nvPr>
            <p:ph idx="1" type="body"/>
          </p:nvPr>
        </p:nvSpPr>
        <p:spPr>
          <a:xfrm>
            <a:off x="1297500" y="14923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Isolation </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Pharos tools might use to analysis malicious code, any damage caused by execution should be contained.</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Maintenance</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Pharos toolset is a tool set that is </a:t>
            </a:r>
            <a:r>
              <a:rPr lang="zh-HK" sz="1600">
                <a:latin typeface="Montserrat"/>
                <a:ea typeface="Montserrat"/>
                <a:cs typeface="Montserrat"/>
                <a:sym typeface="Montserrat"/>
              </a:rPr>
              <a:t>evolving</a:t>
            </a:r>
            <a:r>
              <a:rPr lang="zh-HK" sz="1600">
                <a:latin typeface="Montserrat"/>
                <a:ea typeface="Montserrat"/>
                <a:cs typeface="Montserrat"/>
                <a:sym typeface="Montserrat"/>
              </a:rPr>
              <a:t>, Felucca should support future version of Pharos and easy to maintain.</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Availability</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lang="zh-HK" sz="1600">
                <a:latin typeface="Montserrat"/>
                <a:ea typeface="Montserrat"/>
                <a:cs typeface="Montserrat"/>
                <a:sym typeface="Montserrat"/>
              </a:rPr>
              <a:t>Different roles require different connectivity environments, so Felucca should be able to provide full </a:t>
            </a:r>
            <a:r>
              <a:rPr lang="zh-HK" sz="1600">
                <a:latin typeface="Montserrat"/>
                <a:ea typeface="Montserrat"/>
                <a:cs typeface="Montserrat"/>
                <a:sym typeface="Montserrat"/>
              </a:rPr>
              <a:t>functionality</a:t>
            </a:r>
            <a:r>
              <a:rPr lang="zh-HK" sz="1600">
                <a:latin typeface="Montserrat"/>
                <a:ea typeface="Montserrat"/>
                <a:cs typeface="Montserrat"/>
                <a:sym typeface="Montserrat"/>
              </a:rPr>
              <a:t> in each environment.</a:t>
            </a:r>
            <a:endParaRPr sz="1600">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1134" name="Google Shape;1134;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8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Attribute - Isolation</a:t>
            </a:r>
            <a:endParaRPr/>
          </a:p>
        </p:txBody>
      </p:sp>
      <p:sp>
        <p:nvSpPr>
          <p:cNvPr id="1140" name="Google Shape;1140;p88"/>
          <p:cNvSpPr txBox="1"/>
          <p:nvPr>
            <p:ph idx="1" type="body"/>
          </p:nvPr>
        </p:nvSpPr>
        <p:spPr>
          <a:xfrm>
            <a:off x="1297500" y="14923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I</a:t>
            </a:r>
            <a:r>
              <a:rPr b="1" lang="zh-HK" sz="1600">
                <a:latin typeface="Montserrat"/>
                <a:ea typeface="Montserrat"/>
                <a:cs typeface="Montserrat"/>
                <a:sym typeface="Montserrat"/>
              </a:rPr>
              <a:t>solation</a:t>
            </a:r>
            <a:r>
              <a:rPr b="1" lang="zh-HK" sz="1600">
                <a:latin typeface="Montserrat"/>
                <a:ea typeface="Montserrat"/>
                <a:cs typeface="Montserrat"/>
                <a:sym typeface="Montserrat"/>
              </a:rPr>
              <a:t> QA-1:</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Source:</a:t>
            </a:r>
            <a:r>
              <a:rPr lang="zh-HK" sz="1600">
                <a:latin typeface="Montserrat"/>
                <a:ea typeface="Montserrat"/>
                <a:cs typeface="Montserrat"/>
                <a:sym typeface="Montserrat"/>
              </a:rPr>
              <a:t> Any user</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Stimulus:</a:t>
            </a:r>
            <a:r>
              <a:rPr lang="zh-HK" sz="1600">
                <a:latin typeface="Montserrat"/>
                <a:ea typeface="Montserrat"/>
                <a:cs typeface="Montserrat"/>
                <a:sym typeface="Montserrat"/>
              </a:rPr>
              <a:t> Malicious binary uploaded by user</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Artifact:</a:t>
            </a:r>
            <a:r>
              <a:rPr lang="zh-HK" sz="1600">
                <a:latin typeface="Montserrat"/>
                <a:ea typeface="Montserrat"/>
                <a:cs typeface="Montserrat"/>
                <a:sym typeface="Montserrat"/>
              </a:rPr>
              <a:t> Job Execution Layer</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Environment:</a:t>
            </a:r>
            <a:r>
              <a:rPr lang="zh-HK" sz="1600">
                <a:latin typeface="Montserrat"/>
                <a:ea typeface="Montserrat"/>
                <a:cs typeface="Montserrat"/>
                <a:sym typeface="Montserrat"/>
              </a:rPr>
              <a:t> Normal job execution conditions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a:t>
            </a:r>
            <a:r>
              <a:rPr lang="zh-HK" sz="1600">
                <a:latin typeface="Montserrat"/>
                <a:ea typeface="Montserrat"/>
                <a:cs typeface="Montserrat"/>
                <a:sym typeface="Montserrat"/>
              </a:rPr>
              <a:t> Tasks are executed an isolated environment.</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 Measure:</a:t>
            </a:r>
            <a:r>
              <a:rPr lang="zh-HK" sz="1600">
                <a:latin typeface="Montserrat"/>
                <a:ea typeface="Montserrat"/>
                <a:cs typeface="Montserrat"/>
                <a:sym typeface="Montserrat"/>
              </a:rPr>
              <a:t> Damage inside execution environment is contained</a:t>
            </a:r>
            <a:endParaRPr>
              <a:latin typeface="Montserrat"/>
              <a:ea typeface="Montserrat"/>
              <a:cs typeface="Montserrat"/>
              <a:sym typeface="Montserrat"/>
            </a:endParaRPr>
          </a:p>
        </p:txBody>
      </p:sp>
      <p:sp>
        <p:nvSpPr>
          <p:cNvPr id="1141" name="Google Shape;1141;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8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Attribute - Maintenance</a:t>
            </a:r>
            <a:endParaRPr/>
          </a:p>
        </p:txBody>
      </p:sp>
      <p:sp>
        <p:nvSpPr>
          <p:cNvPr id="1147" name="Google Shape;1147;p89"/>
          <p:cNvSpPr txBox="1"/>
          <p:nvPr>
            <p:ph idx="1" type="body"/>
          </p:nvPr>
        </p:nvSpPr>
        <p:spPr>
          <a:xfrm>
            <a:off x="1297500" y="14923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Maintenance QA-2:</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Source:</a:t>
            </a:r>
            <a:r>
              <a:rPr lang="zh-HK" sz="1600">
                <a:latin typeface="Montserrat"/>
                <a:ea typeface="Montserrat"/>
                <a:cs typeface="Montserrat"/>
                <a:sym typeface="Montserrat"/>
              </a:rPr>
              <a:t> Developers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Stimulus:</a:t>
            </a:r>
            <a:r>
              <a:rPr lang="zh-HK" sz="1600">
                <a:latin typeface="Montserrat"/>
                <a:ea typeface="Montserrat"/>
                <a:cs typeface="Montserrat"/>
                <a:sym typeface="Montserrat"/>
              </a:rPr>
              <a:t> Developer update Pharos toolset</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Artifact: </a:t>
            </a:r>
            <a:r>
              <a:rPr lang="zh-HK" sz="1600">
                <a:latin typeface="Montserrat"/>
                <a:ea typeface="Montserrat"/>
                <a:cs typeface="Montserrat"/>
                <a:sym typeface="Montserrat"/>
              </a:rPr>
              <a:t>Tools Manager</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Environment:</a:t>
            </a:r>
            <a:r>
              <a:rPr lang="zh-HK" sz="1600">
                <a:latin typeface="Montserrat"/>
                <a:ea typeface="Montserrat"/>
                <a:cs typeface="Montserrat"/>
                <a:sym typeface="Montserrat"/>
              </a:rPr>
              <a:t> Developer role condition</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a:t>
            </a:r>
            <a:r>
              <a:rPr lang="zh-HK" sz="1600">
                <a:latin typeface="Montserrat"/>
                <a:ea typeface="Montserrat"/>
                <a:cs typeface="Montserrat"/>
                <a:sym typeface="Montserrat"/>
              </a:rPr>
              <a:t> Felucca decouples with Pharos toolset and provide version check</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 Measure:</a:t>
            </a:r>
            <a:r>
              <a:rPr lang="zh-HK" sz="1600">
                <a:latin typeface="Montserrat"/>
                <a:ea typeface="Montserrat"/>
                <a:cs typeface="Montserrat"/>
                <a:sym typeface="Montserrat"/>
              </a:rPr>
              <a:t> Felucca could support developers’ update on Pharos</a:t>
            </a:r>
            <a:endParaRPr sz="1600">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1148" name="Google Shape;114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9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Attribute - </a:t>
            </a:r>
            <a:r>
              <a:rPr lang="zh-HK"/>
              <a:t>Availablity</a:t>
            </a:r>
            <a:endParaRPr/>
          </a:p>
        </p:txBody>
      </p:sp>
      <p:sp>
        <p:nvSpPr>
          <p:cNvPr id="1154" name="Google Shape;1154;p90"/>
          <p:cNvSpPr txBox="1"/>
          <p:nvPr>
            <p:ph idx="1" type="body"/>
          </p:nvPr>
        </p:nvSpPr>
        <p:spPr>
          <a:xfrm>
            <a:off x="1297500" y="14923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b="1" lang="zh-HK" sz="1600">
                <a:latin typeface="Montserrat"/>
                <a:ea typeface="Montserrat"/>
                <a:cs typeface="Montserrat"/>
                <a:sym typeface="Montserrat"/>
              </a:rPr>
              <a:t>Availablity</a:t>
            </a:r>
            <a:r>
              <a:rPr b="1" lang="zh-HK" sz="1600">
                <a:latin typeface="Montserrat"/>
                <a:ea typeface="Montserrat"/>
                <a:cs typeface="Montserrat"/>
                <a:sym typeface="Montserrat"/>
              </a:rPr>
              <a:t> QA-3:</a:t>
            </a:r>
            <a:endParaRPr b="1"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Source: </a:t>
            </a:r>
            <a:r>
              <a:rPr lang="zh-HK" sz="1600">
                <a:latin typeface="Montserrat"/>
                <a:ea typeface="Montserrat"/>
                <a:cs typeface="Montserrat"/>
                <a:sym typeface="Montserrat"/>
              </a:rPr>
              <a:t>Any users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Stimulus:</a:t>
            </a:r>
            <a:r>
              <a:rPr lang="zh-HK" sz="1600">
                <a:latin typeface="Montserrat"/>
                <a:ea typeface="Montserrat"/>
                <a:cs typeface="Montserrat"/>
                <a:sym typeface="Montserrat"/>
              </a:rPr>
              <a:t> Different roles may demand different environments (online or offline)</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Artifact:</a:t>
            </a:r>
            <a:r>
              <a:rPr lang="zh-HK" sz="1600">
                <a:latin typeface="Montserrat"/>
                <a:ea typeface="Montserrat"/>
                <a:cs typeface="Montserrat"/>
                <a:sym typeface="Montserrat"/>
              </a:rPr>
              <a:t> </a:t>
            </a:r>
            <a:r>
              <a:rPr lang="zh-HK" sz="1600">
                <a:latin typeface="Montserrat"/>
                <a:ea typeface="Montserrat"/>
                <a:cs typeface="Montserrat"/>
                <a:sym typeface="Montserrat"/>
              </a:rPr>
              <a:t>Back-end</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Environment:</a:t>
            </a:r>
            <a:r>
              <a:rPr lang="zh-HK" sz="1600">
                <a:latin typeface="Montserrat"/>
                <a:ea typeface="Montserrat"/>
                <a:cs typeface="Montserrat"/>
                <a:sym typeface="Montserrat"/>
              </a:rPr>
              <a:t> Normal condition</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a:t>
            </a:r>
            <a:r>
              <a:rPr lang="zh-HK" sz="1600">
                <a:latin typeface="Montserrat"/>
                <a:ea typeface="Montserrat"/>
                <a:cs typeface="Montserrat"/>
                <a:sym typeface="Montserrat"/>
              </a:rPr>
              <a:t> Felucca supports different modes to adapt specific environments</a:t>
            </a:r>
            <a:endParaRPr sz="1600">
              <a:latin typeface="Montserrat"/>
              <a:ea typeface="Montserrat"/>
              <a:cs typeface="Montserrat"/>
              <a:sym typeface="Montserrat"/>
            </a:endParaRPr>
          </a:p>
          <a:p>
            <a:pPr indent="-330200" lvl="1" marL="914400" rtl="0" algn="l">
              <a:spcBef>
                <a:spcPts val="0"/>
              </a:spcBef>
              <a:spcAft>
                <a:spcPts val="0"/>
              </a:spcAft>
              <a:buSzPts val="1600"/>
              <a:buFont typeface="Montserrat"/>
              <a:buChar char="○"/>
            </a:pPr>
            <a:r>
              <a:rPr b="1" lang="zh-HK" sz="1600">
                <a:latin typeface="Montserrat"/>
                <a:ea typeface="Montserrat"/>
                <a:cs typeface="Montserrat"/>
                <a:sym typeface="Montserrat"/>
              </a:rPr>
              <a:t>Response Measure:</a:t>
            </a:r>
            <a:r>
              <a:rPr lang="zh-HK" sz="1600">
                <a:latin typeface="Montserrat"/>
                <a:ea typeface="Montserrat"/>
                <a:cs typeface="Montserrat"/>
                <a:sym typeface="Montserrat"/>
              </a:rPr>
              <a:t> Felucca is able to provide whole functionality in all environments</a:t>
            </a:r>
            <a:endParaRPr sz="1600">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1155" name="Google Shape;1155;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a:t>
            </a:r>
            <a:r>
              <a:rPr lang="zh-HK"/>
              <a:t> Goals</a:t>
            </a:r>
            <a:endParaRPr/>
          </a:p>
        </p:txBody>
      </p:sp>
      <p:sp>
        <p:nvSpPr>
          <p:cNvPr id="1161" name="Google Shape;1161;p91"/>
          <p:cNvSpPr txBox="1"/>
          <p:nvPr>
            <p:ph idx="1" type="body"/>
          </p:nvPr>
        </p:nvSpPr>
        <p:spPr>
          <a:xfrm>
            <a:off x="1297500" y="14923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zh-HK" sz="1600">
                <a:latin typeface="Montserrat"/>
                <a:ea typeface="Montserrat"/>
                <a:cs typeface="Montserrat"/>
                <a:sym typeface="Montserrat"/>
              </a:rPr>
              <a:t>Meet all  ‘Must have’ use cases, most of (as least 3 out of 4) ‘Nice to have’ use cases and half of ‘Optional’ use cases.</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zh-HK" sz="1600">
                <a:latin typeface="Montserrat"/>
                <a:ea typeface="Montserrat"/>
                <a:cs typeface="Montserrat"/>
                <a:sym typeface="Montserrat"/>
              </a:rPr>
              <a:t>Meet all quality attribute requirements.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zh-HK" sz="1600">
                <a:latin typeface="Montserrat"/>
                <a:ea typeface="Montserrat"/>
                <a:cs typeface="Montserrat"/>
                <a:sym typeface="Montserrat"/>
              </a:rPr>
              <a:t>Code conforms to our style guideline (Google style guideline).</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zh-HK" sz="1600">
                <a:latin typeface="Montserrat"/>
                <a:ea typeface="Montserrat"/>
                <a:cs typeface="Montserrat"/>
                <a:sym typeface="Montserrat"/>
              </a:rPr>
              <a:t>Provide user-friendly UI at front-end to ease the pain of complex arguments in Pharos toolset.</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zh-HK" sz="1600">
                <a:latin typeface="Montserrat"/>
                <a:ea typeface="Montserrat"/>
                <a:cs typeface="Montserrat"/>
                <a:sym typeface="Montserrat"/>
              </a:rPr>
              <a:t>No active defect.</a:t>
            </a:r>
            <a:endParaRPr sz="1600">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1162" name="Google Shape;1162;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 Tests</a:t>
            </a:r>
            <a:endParaRPr/>
          </a:p>
        </p:txBody>
      </p:sp>
      <p:graphicFrame>
        <p:nvGraphicFramePr>
          <p:cNvPr id="1168" name="Google Shape;1168;p92"/>
          <p:cNvGraphicFramePr/>
          <p:nvPr/>
        </p:nvGraphicFramePr>
        <p:xfrm>
          <a:off x="1181100" y="1177375"/>
          <a:ext cx="3000000" cy="3000000"/>
        </p:xfrm>
        <a:graphic>
          <a:graphicData uri="http://schemas.openxmlformats.org/drawingml/2006/table">
            <a:tbl>
              <a:tblPr>
                <a:noFill/>
                <a:tableStyleId>{43918561-C08A-418B-AFCF-F12207E4BD13}</a:tableStyleId>
              </a:tblPr>
              <a:tblGrid>
                <a:gridCol w="1809750"/>
                <a:gridCol w="1809750"/>
                <a:gridCol w="1809750"/>
                <a:gridCol w="1809750"/>
              </a:tblGrid>
              <a:tr h="381000">
                <a:tc>
                  <a:txBody>
                    <a:bodyPr/>
                    <a:lstStyle/>
                    <a:p>
                      <a:pPr indent="0" lvl="0" marL="0" rtl="0" algn="l">
                        <a:spcBef>
                          <a:spcPts val="0"/>
                        </a:spcBef>
                        <a:spcAft>
                          <a:spcPts val="0"/>
                        </a:spcAft>
                        <a:buNone/>
                      </a:pPr>
                      <a:r>
                        <a:rPr b="1" lang="zh-HK">
                          <a:solidFill>
                            <a:srgbClr val="FFFFFF"/>
                          </a:solidFill>
                          <a:latin typeface="Montserrat"/>
                          <a:ea typeface="Montserrat"/>
                          <a:cs typeface="Montserrat"/>
                          <a:sym typeface="Montserrat"/>
                        </a:rPr>
                        <a:t>Testing Strategy</a:t>
                      </a:r>
                      <a:endParaRPr b="1">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zh-HK">
                          <a:solidFill>
                            <a:srgbClr val="FFFFFF"/>
                          </a:solidFill>
                          <a:latin typeface="Montserrat"/>
                          <a:ea typeface="Montserrat"/>
                          <a:cs typeface="Montserrat"/>
                          <a:sym typeface="Montserrat"/>
                        </a:rPr>
                        <a:t>Technique</a:t>
                      </a:r>
                      <a:endParaRPr b="1">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zh-HK">
                          <a:solidFill>
                            <a:srgbClr val="FFFFFF"/>
                          </a:solidFill>
                          <a:latin typeface="Montserrat"/>
                          <a:ea typeface="Montserrat"/>
                          <a:cs typeface="Montserrat"/>
                          <a:sym typeface="Montserrat"/>
                        </a:rPr>
                        <a:t>Tool</a:t>
                      </a:r>
                      <a:endParaRPr b="1">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b="1" lang="zh-HK">
                          <a:solidFill>
                            <a:srgbClr val="FFFFFF"/>
                          </a:solidFill>
                          <a:latin typeface="Montserrat"/>
                          <a:ea typeface="Montserrat"/>
                          <a:cs typeface="Montserrat"/>
                          <a:sym typeface="Montserrat"/>
                        </a:rPr>
                        <a:t>When to perform</a:t>
                      </a:r>
                      <a:endParaRPr b="1">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Unit Test</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Intra-module testing</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Unittest, Pytest</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Any code update</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Integration Test</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Boundary testing, combinatorial testing, mock module</a:t>
                      </a:r>
                      <a:endParaRPr>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Python stubs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Merge with development branch</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System Test</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Requirement based testing</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Manual</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Module updating, Merge with master branch</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Usability Test</a:t>
                      </a:r>
                      <a:endParaRPr>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Peer review</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Manual</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Front-end delivery</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Acceptance Test</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Client review</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Manual</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zh-HK">
                          <a:solidFill>
                            <a:srgbClr val="FFFFFF"/>
                          </a:solidFill>
                          <a:latin typeface="Montserrat"/>
                          <a:ea typeface="Montserrat"/>
                          <a:cs typeface="Montserrat"/>
                          <a:sym typeface="Montserrat"/>
                        </a:rPr>
                        <a:t>After delivery</a:t>
                      </a:r>
                      <a:endParaRPr>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169" name="Google Shape;1169;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9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 Workflow</a:t>
            </a:r>
            <a:endParaRPr/>
          </a:p>
        </p:txBody>
      </p:sp>
      <p:grpSp>
        <p:nvGrpSpPr>
          <p:cNvPr id="1175" name="Google Shape;1175;p93"/>
          <p:cNvGrpSpPr/>
          <p:nvPr/>
        </p:nvGrpSpPr>
        <p:grpSpPr>
          <a:xfrm>
            <a:off x="1405690" y="975435"/>
            <a:ext cx="5807472" cy="3838902"/>
            <a:chOff x="6505573" y="2745170"/>
            <a:chExt cx="1122000" cy="1668000"/>
          </a:xfrm>
        </p:grpSpPr>
        <p:sp>
          <p:nvSpPr>
            <p:cNvPr id="1176" name="Google Shape;1176;p9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80" name="Google Shape;1180;p93"/>
          <p:cNvCxnSpPr/>
          <p:nvPr/>
        </p:nvCxnSpPr>
        <p:spPr>
          <a:xfrm flipH="1">
            <a:off x="4290500" y="3078300"/>
            <a:ext cx="8400" cy="142200"/>
          </a:xfrm>
          <a:prstGeom prst="straightConnector1">
            <a:avLst/>
          </a:prstGeom>
          <a:noFill/>
          <a:ln cap="flat" cmpd="sng" w="9525">
            <a:solidFill>
              <a:srgbClr val="000000"/>
            </a:solidFill>
            <a:prstDash val="solid"/>
            <a:round/>
            <a:headEnd len="med" w="med" type="none"/>
            <a:tailEnd len="med" w="med" type="none"/>
          </a:ln>
        </p:spPr>
      </p:cxnSp>
      <p:sp>
        <p:nvSpPr>
          <p:cNvPr id="1181" name="Google Shape;1181;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pic>
        <p:nvPicPr>
          <p:cNvPr id="1182" name="Google Shape;1182;p93"/>
          <p:cNvPicPr preferRelativeResize="0"/>
          <p:nvPr/>
        </p:nvPicPr>
        <p:blipFill>
          <a:blip r:embed="rId3">
            <a:alphaModFix/>
          </a:blip>
          <a:stretch>
            <a:fillRect/>
          </a:stretch>
        </p:blipFill>
        <p:spPr>
          <a:xfrm>
            <a:off x="1543050" y="975425"/>
            <a:ext cx="5526279" cy="3838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4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Project Context</a:t>
            </a:r>
            <a:endParaRPr/>
          </a:p>
        </p:txBody>
      </p:sp>
      <p:sp>
        <p:nvSpPr>
          <p:cNvPr id="620" name="Google Shape;620;p49"/>
          <p:cNvSpPr txBox="1"/>
          <p:nvPr>
            <p:ph idx="1" type="body"/>
          </p:nvPr>
        </p:nvSpPr>
        <p:spPr>
          <a:xfrm>
            <a:off x="763375" y="2282300"/>
            <a:ext cx="6042900" cy="96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zh-HK" sz="1400">
                <a:latin typeface="Montserrat"/>
                <a:ea typeface="Montserrat"/>
                <a:cs typeface="Montserrat"/>
                <a:sym typeface="Montserrat"/>
              </a:rPr>
              <a:t>A set of tools, supporting </a:t>
            </a:r>
            <a:r>
              <a:rPr b="1" lang="zh-HK" sz="1600">
                <a:latin typeface="Montserrat"/>
                <a:ea typeface="Montserrat"/>
                <a:cs typeface="Montserrat"/>
                <a:sym typeface="Montserrat"/>
              </a:rPr>
              <a:t>Program Analysis</a:t>
            </a:r>
            <a:r>
              <a:rPr b="1" lang="zh-HK" sz="1400">
                <a:latin typeface="Montserrat"/>
                <a:ea typeface="Montserrat"/>
                <a:cs typeface="Montserrat"/>
                <a:sym typeface="Montserrat"/>
              </a:rPr>
              <a:t> </a:t>
            </a:r>
            <a:r>
              <a:rPr lang="zh-HK" sz="1400">
                <a:latin typeface="Montserrat"/>
                <a:ea typeface="Montserrat"/>
                <a:cs typeface="Montserrat"/>
                <a:sym typeface="Montserrat"/>
              </a:rPr>
              <a:t>and </a:t>
            </a:r>
            <a:r>
              <a:rPr b="1" lang="zh-HK" sz="1600">
                <a:latin typeface="Montserrat"/>
                <a:ea typeface="Montserrat"/>
                <a:cs typeface="Montserrat"/>
                <a:sym typeface="Montserrat"/>
              </a:rPr>
              <a:t>Reverse Engineering</a:t>
            </a:r>
            <a:endParaRPr b="1" sz="16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zh-HK" sz="1400">
                <a:latin typeface="Montserrat"/>
                <a:ea typeface="Montserrat"/>
                <a:cs typeface="Montserrat"/>
                <a:sym typeface="Montserrat"/>
              </a:rPr>
              <a:t>Developed and maintained by the CERT team</a:t>
            </a:r>
            <a:endParaRPr sz="14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zh-HK" sz="1400">
                <a:latin typeface="Montserrat"/>
                <a:ea typeface="Montserrat"/>
                <a:cs typeface="Montserrat"/>
                <a:sym typeface="Montserrat"/>
              </a:rPr>
              <a:t>Tools are </a:t>
            </a:r>
            <a:r>
              <a:rPr lang="zh-HK" sz="1400" u="sng">
                <a:latin typeface="Montserrat"/>
                <a:ea typeface="Montserrat"/>
                <a:cs typeface="Montserrat"/>
                <a:sym typeface="Montserrat"/>
              </a:rPr>
              <a:t>hard to operate</a:t>
            </a:r>
            <a:r>
              <a:rPr lang="zh-HK" sz="1400">
                <a:latin typeface="Montserrat"/>
                <a:ea typeface="Montserrat"/>
                <a:cs typeface="Montserrat"/>
                <a:sym typeface="Montserrat"/>
              </a:rPr>
              <a:t>, and individual tools do </a:t>
            </a:r>
            <a:r>
              <a:rPr lang="zh-HK" sz="1400" u="sng">
                <a:latin typeface="Montserrat"/>
                <a:ea typeface="Montserrat"/>
                <a:cs typeface="Montserrat"/>
                <a:sym typeface="Montserrat"/>
              </a:rPr>
              <a:t>not integrate well</a:t>
            </a:r>
            <a:r>
              <a:rPr lang="zh-HK" sz="1400">
                <a:latin typeface="Montserrat"/>
                <a:ea typeface="Montserrat"/>
                <a:cs typeface="Montserrat"/>
                <a:sym typeface="Montserrat"/>
              </a:rPr>
              <a:t> together</a:t>
            </a:r>
            <a:endParaRPr sz="1400">
              <a:latin typeface="Montserrat"/>
              <a:ea typeface="Montserrat"/>
              <a:cs typeface="Montserrat"/>
              <a:sym typeface="Montserrat"/>
            </a:endParaRPr>
          </a:p>
        </p:txBody>
      </p:sp>
      <p:pic>
        <p:nvPicPr>
          <p:cNvPr id="621" name="Google Shape;621;p49"/>
          <p:cNvPicPr preferRelativeResize="0"/>
          <p:nvPr/>
        </p:nvPicPr>
        <p:blipFill>
          <a:blip r:embed="rId3">
            <a:alphaModFix/>
          </a:blip>
          <a:stretch>
            <a:fillRect/>
          </a:stretch>
        </p:blipFill>
        <p:spPr>
          <a:xfrm>
            <a:off x="6911000" y="1173425"/>
            <a:ext cx="1457325" cy="3181350"/>
          </a:xfrm>
          <a:prstGeom prst="rect">
            <a:avLst/>
          </a:prstGeom>
          <a:noFill/>
          <a:ln>
            <a:noFill/>
          </a:ln>
        </p:spPr>
      </p:pic>
      <p:sp>
        <p:nvSpPr>
          <p:cNvPr id="622" name="Google Shape;62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
        <p:nvSpPr>
          <p:cNvPr id="623" name="Google Shape;623;p49"/>
          <p:cNvSpPr txBox="1"/>
          <p:nvPr>
            <p:ph type="title"/>
          </p:nvPr>
        </p:nvSpPr>
        <p:spPr>
          <a:xfrm>
            <a:off x="956104" y="1675587"/>
            <a:ext cx="1673100" cy="5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sz="2800"/>
              <a:t>Pharos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9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 Criteria</a:t>
            </a:r>
            <a:endParaRPr/>
          </a:p>
        </p:txBody>
      </p:sp>
      <p:sp>
        <p:nvSpPr>
          <p:cNvPr id="1188" name="Google Shape;1188;p94"/>
          <p:cNvSpPr txBox="1"/>
          <p:nvPr/>
        </p:nvSpPr>
        <p:spPr>
          <a:xfrm>
            <a:off x="1106000" y="1213375"/>
            <a:ext cx="6732600" cy="3564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Unit Tests</a:t>
            </a:r>
            <a:endParaRPr b="1"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Code coverage beyond 80%</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Pass all new-written and old tests</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Integration Tests</a:t>
            </a:r>
            <a:endParaRPr b="1"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API-based, Written by other developers</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System Tests</a:t>
            </a:r>
            <a:endParaRPr b="1"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Requirement-based, cover 100% non-functional requirements</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Usablity Tests</a:t>
            </a:r>
            <a:endParaRPr b="1"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Group Review,  Peer Review, Client verification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Code Review</a:t>
            </a:r>
            <a:endParaRPr b="1"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Code Readability </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Group Review deadline</a:t>
            </a:r>
            <a:endParaRPr sz="1600">
              <a:solidFill>
                <a:schemeClr val="lt1"/>
              </a:solidFill>
              <a:latin typeface="Montserrat"/>
              <a:ea typeface="Montserrat"/>
              <a:cs typeface="Montserrat"/>
              <a:sym typeface="Montserrat"/>
            </a:endParaRPr>
          </a:p>
        </p:txBody>
      </p:sp>
      <p:sp>
        <p:nvSpPr>
          <p:cNvPr id="1189" name="Google Shape;1189;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9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Quality Management - Defect Tracking</a:t>
            </a:r>
            <a:endParaRPr/>
          </a:p>
        </p:txBody>
      </p:sp>
      <p:sp>
        <p:nvSpPr>
          <p:cNvPr id="1195" name="Google Shape;1195;p95"/>
          <p:cNvSpPr txBox="1"/>
          <p:nvPr/>
        </p:nvSpPr>
        <p:spPr>
          <a:xfrm>
            <a:off x="1106000" y="1213375"/>
            <a:ext cx="7301100" cy="3691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Defect</a:t>
            </a:r>
            <a:endParaRPr sz="1600">
              <a:solidFill>
                <a:schemeClr val="lt1"/>
              </a:solidFill>
              <a:latin typeface="Montserrat"/>
              <a:ea typeface="Montserrat"/>
              <a:cs typeface="Montserrat"/>
              <a:sym typeface="Montserrat"/>
            </a:endParaRPr>
          </a:p>
          <a:p>
            <a:pPr indent="-330200" lvl="1" marL="914400" rtl="0" algn="just">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Defects are discovered in unit or Integration Tests, which caused by insufficient API design or architecture inconsistency.</a:t>
            </a:r>
            <a:endParaRPr sz="1600">
              <a:solidFill>
                <a:schemeClr val="lt1"/>
              </a:solidFill>
              <a:latin typeface="Montserrat"/>
              <a:ea typeface="Montserrat"/>
              <a:cs typeface="Montserrat"/>
              <a:sym typeface="Montserrat"/>
            </a:endParaRPr>
          </a:p>
          <a:p>
            <a:pPr indent="-330200" lvl="0" marL="457200" rtl="0" algn="just">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Defect Reviewing</a:t>
            </a:r>
            <a:endParaRPr b="1" sz="1600">
              <a:solidFill>
                <a:schemeClr val="lt1"/>
              </a:solidFill>
              <a:latin typeface="Montserrat"/>
              <a:ea typeface="Montserrat"/>
              <a:cs typeface="Montserrat"/>
              <a:sym typeface="Montserrat"/>
            </a:endParaRPr>
          </a:p>
          <a:p>
            <a:pPr indent="-330200" lvl="1" marL="914400" rtl="0" algn="just">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All discovering defects are</a:t>
            </a:r>
            <a:r>
              <a:rPr lang="zh-HK" sz="1600">
                <a:solidFill>
                  <a:schemeClr val="lt1"/>
                </a:solidFill>
                <a:latin typeface="Montserrat"/>
                <a:ea typeface="Montserrat"/>
                <a:cs typeface="Montserrat"/>
                <a:sym typeface="Montserrat"/>
              </a:rPr>
              <a:t> reviewed in next sprint meeting to figure out if it is solvable, if it is worth solving, how many work(hours) we need to fix it and the priority of this defect. </a:t>
            </a:r>
            <a:endParaRPr sz="1600">
              <a:solidFill>
                <a:schemeClr val="lt1"/>
              </a:solidFill>
              <a:latin typeface="Montserrat"/>
              <a:ea typeface="Montserrat"/>
              <a:cs typeface="Montserrat"/>
              <a:sym typeface="Montserrat"/>
            </a:endParaRPr>
          </a:p>
          <a:p>
            <a:pPr indent="-330200" lvl="1" marL="914400" rtl="0" algn="just">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All solvable and worth solving defects are marked as “active” and issues are created.</a:t>
            </a:r>
            <a:endParaRPr sz="1600">
              <a:solidFill>
                <a:schemeClr val="lt1"/>
              </a:solidFill>
              <a:latin typeface="Montserrat"/>
              <a:ea typeface="Montserrat"/>
              <a:cs typeface="Montserrat"/>
              <a:sym typeface="Montserrat"/>
            </a:endParaRPr>
          </a:p>
          <a:p>
            <a:pPr indent="-330200" lvl="1" marL="914400" rtl="0" algn="just">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Important defects will be reported to client.</a:t>
            </a:r>
            <a:endParaRPr sz="1600">
              <a:solidFill>
                <a:schemeClr val="lt1"/>
              </a:solidFill>
              <a:latin typeface="Montserrat"/>
              <a:ea typeface="Montserrat"/>
              <a:cs typeface="Montserrat"/>
              <a:sym typeface="Montserrat"/>
            </a:endParaRPr>
          </a:p>
          <a:p>
            <a:pPr indent="-330200" lvl="0" marL="457200" rtl="0" algn="just">
              <a:lnSpc>
                <a:spcPct val="115000"/>
              </a:lnSpc>
              <a:spcBef>
                <a:spcPts val="0"/>
              </a:spcBef>
              <a:spcAft>
                <a:spcPts val="0"/>
              </a:spcAft>
              <a:buClr>
                <a:schemeClr val="lt1"/>
              </a:buClr>
              <a:buSzPts val="1600"/>
              <a:buFont typeface="Montserrat"/>
              <a:buChar char="●"/>
            </a:pPr>
            <a:r>
              <a:rPr b="1" lang="zh-HK" sz="1600">
                <a:solidFill>
                  <a:schemeClr val="lt1"/>
                </a:solidFill>
                <a:latin typeface="Montserrat"/>
                <a:ea typeface="Montserrat"/>
                <a:cs typeface="Montserrat"/>
                <a:sym typeface="Montserrat"/>
              </a:rPr>
              <a:t>Defect fixing</a:t>
            </a:r>
            <a:endParaRPr b="1" sz="1600">
              <a:solidFill>
                <a:schemeClr val="lt1"/>
              </a:solidFill>
              <a:latin typeface="Montserrat"/>
              <a:ea typeface="Montserrat"/>
              <a:cs typeface="Montserrat"/>
              <a:sym typeface="Montserrat"/>
            </a:endParaRPr>
          </a:p>
          <a:p>
            <a:pPr indent="-330200" lvl="1" marL="914400" rtl="0" algn="just">
              <a:lnSpc>
                <a:spcPct val="115000"/>
              </a:lnSpc>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All “active”</a:t>
            </a:r>
            <a:r>
              <a:rPr lang="zh-HK" sz="1600">
                <a:solidFill>
                  <a:schemeClr val="lt1"/>
                </a:solidFill>
                <a:latin typeface="Montserrat"/>
                <a:ea typeface="Montserrat"/>
                <a:cs typeface="Montserrat"/>
                <a:sym typeface="Montserrat"/>
              </a:rPr>
              <a:t> defects would be fixed based on its priority.</a:t>
            </a:r>
            <a:endParaRPr sz="1600">
              <a:solidFill>
                <a:schemeClr val="lt1"/>
              </a:solidFill>
              <a:latin typeface="Montserrat"/>
              <a:ea typeface="Montserrat"/>
              <a:cs typeface="Montserrat"/>
              <a:sym typeface="Montserrat"/>
            </a:endParaRPr>
          </a:p>
        </p:txBody>
      </p:sp>
      <p:sp>
        <p:nvSpPr>
          <p:cNvPr id="1196" name="Google Shape;1196;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96"/>
          <p:cNvSpPr txBox="1"/>
          <p:nvPr>
            <p:ph type="title"/>
          </p:nvPr>
        </p:nvSpPr>
        <p:spPr>
          <a:xfrm>
            <a:off x="534200" y="811200"/>
            <a:ext cx="42456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HK" sz="3800"/>
              <a:t>Risk</a:t>
            </a:r>
            <a:endParaRPr b="1" sz="3800"/>
          </a:p>
          <a:p>
            <a:pPr indent="0" lvl="0" marL="0" rtl="0" algn="l">
              <a:spcBef>
                <a:spcPts val="0"/>
              </a:spcBef>
              <a:spcAft>
                <a:spcPts val="0"/>
              </a:spcAft>
              <a:buNone/>
            </a:pPr>
            <a:r>
              <a:rPr b="1" lang="zh-HK" sz="3800"/>
              <a:t>Management</a:t>
            </a:r>
            <a:endParaRPr b="1" sz="3800"/>
          </a:p>
        </p:txBody>
      </p:sp>
      <p:sp>
        <p:nvSpPr>
          <p:cNvPr id="1202" name="Google Shape;1202;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a:t>
            </a:r>
            <a:endParaRPr/>
          </a:p>
        </p:txBody>
      </p:sp>
      <p:sp>
        <p:nvSpPr>
          <p:cNvPr id="1208" name="Google Shape;1208;p97"/>
          <p:cNvSpPr txBox="1"/>
          <p:nvPr/>
        </p:nvSpPr>
        <p:spPr>
          <a:xfrm>
            <a:off x="1724524" y="3121750"/>
            <a:ext cx="1185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Identify risks</a:t>
            </a:r>
            <a:endParaRPr sz="1300">
              <a:solidFill>
                <a:srgbClr val="FFFFFF"/>
              </a:solidFill>
              <a:latin typeface="Montserrat"/>
              <a:ea typeface="Montserrat"/>
              <a:cs typeface="Montserrat"/>
              <a:sym typeface="Montserrat"/>
            </a:endParaRPr>
          </a:p>
        </p:txBody>
      </p:sp>
      <p:sp>
        <p:nvSpPr>
          <p:cNvPr id="1209" name="Google Shape;1209;p97"/>
          <p:cNvSpPr txBox="1"/>
          <p:nvPr/>
        </p:nvSpPr>
        <p:spPr>
          <a:xfrm>
            <a:off x="2889475" y="3121750"/>
            <a:ext cx="12396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Report to all members</a:t>
            </a:r>
            <a:endParaRPr sz="800">
              <a:solidFill>
                <a:srgbClr val="FFFFFF"/>
              </a:solidFill>
              <a:latin typeface="Montserrat"/>
              <a:ea typeface="Montserrat"/>
              <a:cs typeface="Montserrat"/>
              <a:sym typeface="Montserrat"/>
            </a:endParaRPr>
          </a:p>
        </p:txBody>
      </p:sp>
      <p:sp>
        <p:nvSpPr>
          <p:cNvPr id="1210" name="Google Shape;1210;p97"/>
          <p:cNvSpPr txBox="1"/>
          <p:nvPr/>
        </p:nvSpPr>
        <p:spPr>
          <a:xfrm>
            <a:off x="4066279" y="312174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Discuss in next meeting</a:t>
            </a:r>
            <a:endParaRPr sz="800">
              <a:solidFill>
                <a:srgbClr val="FFFFFF"/>
              </a:solidFill>
              <a:latin typeface="Montserrat"/>
              <a:ea typeface="Montserrat"/>
              <a:cs typeface="Montserrat"/>
              <a:sym typeface="Montserrat"/>
            </a:endParaRPr>
          </a:p>
        </p:txBody>
      </p:sp>
      <p:sp>
        <p:nvSpPr>
          <p:cNvPr id="1211" name="Google Shape;1211;p97"/>
          <p:cNvSpPr txBox="1"/>
          <p:nvPr/>
        </p:nvSpPr>
        <p:spPr>
          <a:xfrm>
            <a:off x="5235084" y="30888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HK" sz="1300">
                <a:solidFill>
                  <a:srgbClr val="FFFFFF"/>
                </a:solidFill>
                <a:latin typeface="Montserrat"/>
                <a:ea typeface="Montserrat"/>
                <a:cs typeface="Montserrat"/>
                <a:sym typeface="Montserrat"/>
              </a:rPr>
              <a:t>Execute mitigation plans</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t/>
            </a:r>
            <a:endParaRPr sz="1300">
              <a:solidFill>
                <a:srgbClr val="FFFFFF"/>
              </a:solidFill>
              <a:latin typeface="Montserrat"/>
              <a:ea typeface="Montserrat"/>
              <a:cs typeface="Montserrat"/>
              <a:sym typeface="Montserrat"/>
            </a:endParaRPr>
          </a:p>
        </p:txBody>
      </p:sp>
      <p:sp>
        <p:nvSpPr>
          <p:cNvPr id="1212" name="Google Shape;1212;p97"/>
          <p:cNvSpPr txBox="1"/>
          <p:nvPr/>
        </p:nvSpPr>
        <p:spPr>
          <a:xfrm>
            <a:off x="6247822" y="312174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Monitor risk</a:t>
            </a:r>
            <a:endParaRPr sz="800">
              <a:solidFill>
                <a:schemeClr val="lt1"/>
              </a:solidFill>
              <a:latin typeface="Montserrat"/>
              <a:ea typeface="Montserrat"/>
              <a:cs typeface="Montserrat"/>
              <a:sym typeface="Montserrat"/>
            </a:endParaRPr>
          </a:p>
        </p:txBody>
      </p:sp>
      <p:cxnSp>
        <p:nvCxnSpPr>
          <p:cNvPr id="1213" name="Google Shape;1213;p97"/>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14" name="Google Shape;1214;p97"/>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15" name="Google Shape;1215;p97"/>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16" name="Google Shape;1216;p97"/>
          <p:cNvCxnSpPr/>
          <p:nvPr/>
        </p:nvCxnSpPr>
        <p:spPr>
          <a:xfrm>
            <a:off x="3423059"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17" name="Google Shape;1217;p97"/>
          <p:cNvSpPr/>
          <p:nvPr/>
        </p:nvSpPr>
        <p:spPr>
          <a:xfrm flipH="1">
            <a:off x="2889480"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1218" name="Google Shape;1218;p97"/>
          <p:cNvSpPr/>
          <p:nvPr/>
        </p:nvSpPr>
        <p:spPr>
          <a:xfrm>
            <a:off x="2889107"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19" name="Google Shape;1219;p97"/>
          <p:cNvCxnSpPr/>
          <p:nvPr/>
        </p:nvCxnSpPr>
        <p:spPr>
          <a:xfrm>
            <a:off x="4517265"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20" name="Google Shape;1220;p97"/>
          <p:cNvSpPr/>
          <p:nvPr/>
        </p:nvSpPr>
        <p:spPr>
          <a:xfrm flipH="1">
            <a:off x="3983686"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21" name="Google Shape;1221;p97"/>
          <p:cNvSpPr/>
          <p:nvPr/>
        </p:nvSpPr>
        <p:spPr>
          <a:xfrm>
            <a:off x="3983313" y="2659363"/>
            <a:ext cx="1185000" cy="128100"/>
          </a:xfrm>
          <a:prstGeom prst="parallelogram">
            <a:avLst>
              <a:gd fmla="val 96952"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sz="800">
              <a:solidFill>
                <a:srgbClr val="FFFFFF"/>
              </a:solidFill>
              <a:latin typeface="Roboto"/>
              <a:ea typeface="Roboto"/>
              <a:cs typeface="Roboto"/>
              <a:sym typeface="Roboto"/>
            </a:endParaRPr>
          </a:p>
        </p:txBody>
      </p:sp>
      <p:cxnSp>
        <p:nvCxnSpPr>
          <p:cNvPr id="1222" name="Google Shape;1222;p97"/>
          <p:cNvCxnSpPr/>
          <p:nvPr/>
        </p:nvCxnSpPr>
        <p:spPr>
          <a:xfrm>
            <a:off x="5608829" y="1978783"/>
            <a:ext cx="639000" cy="660000"/>
          </a:xfrm>
          <a:prstGeom prst="straightConnector1">
            <a:avLst/>
          </a:prstGeom>
          <a:noFill/>
          <a:ln cap="flat" cmpd="sng" w="9525">
            <a:solidFill>
              <a:schemeClr val="accent3"/>
            </a:solidFill>
            <a:prstDash val="solid"/>
            <a:round/>
            <a:headEnd len="med" w="med" type="none"/>
            <a:tailEnd len="med" w="med" type="none"/>
          </a:ln>
        </p:spPr>
      </p:cxnSp>
      <p:cxnSp>
        <p:nvCxnSpPr>
          <p:cNvPr id="1223" name="Google Shape;1223;p97"/>
          <p:cNvCxnSpPr/>
          <p:nvPr/>
        </p:nvCxnSpPr>
        <p:spPr>
          <a:xfrm>
            <a:off x="6697127" y="1978783"/>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1224" name="Google Shape;1224;p97"/>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25" name="Google Shape;1225;p97"/>
          <p:cNvSpPr txBox="1"/>
          <p:nvPr/>
        </p:nvSpPr>
        <p:spPr>
          <a:xfrm>
            <a:off x="2909515"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26" name="Google Shape;1226;p97"/>
          <p:cNvSpPr txBox="1"/>
          <p:nvPr/>
        </p:nvSpPr>
        <p:spPr>
          <a:xfrm>
            <a:off x="40195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Step3</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27" name="Google Shape;1227;p97"/>
          <p:cNvSpPr txBox="1"/>
          <p:nvPr/>
        </p:nvSpPr>
        <p:spPr>
          <a:xfrm>
            <a:off x="620355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Step5</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28" name="Google Shape;1228;p97"/>
          <p:cNvSpPr txBox="1"/>
          <p:nvPr/>
        </p:nvSpPr>
        <p:spPr>
          <a:xfrm>
            <a:off x="5184040"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Step4</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29" name="Google Shape;1229;p97"/>
          <p:cNvSpPr/>
          <p:nvPr/>
        </p:nvSpPr>
        <p:spPr>
          <a:xfrm>
            <a:off x="3979319"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30" name="Google Shape;1230;p97"/>
          <p:cNvSpPr/>
          <p:nvPr/>
        </p:nvSpPr>
        <p:spPr>
          <a:xfrm flipH="1">
            <a:off x="509667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31" name="Google Shape;1231;p97"/>
          <p:cNvSpPr/>
          <p:nvPr/>
        </p:nvSpPr>
        <p:spPr>
          <a:xfrm flipH="1">
            <a:off x="62235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32" name="Google Shape;1232;p97"/>
          <p:cNvSpPr/>
          <p:nvPr/>
        </p:nvSpPr>
        <p:spPr>
          <a:xfrm>
            <a:off x="5096675"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33" name="Google Shape;1233;p97"/>
          <p:cNvSpPr/>
          <p:nvPr/>
        </p:nvSpPr>
        <p:spPr>
          <a:xfrm>
            <a:off x="6223525"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34" name="Google Shape;1234;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9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 Example</a:t>
            </a:r>
            <a:endParaRPr/>
          </a:p>
          <a:p>
            <a:pPr indent="0" lvl="0" marL="0" rtl="0" algn="l">
              <a:spcBef>
                <a:spcPts val="0"/>
              </a:spcBef>
              <a:spcAft>
                <a:spcPts val="0"/>
              </a:spcAft>
              <a:buNone/>
            </a:pPr>
            <a:r>
              <a:t/>
            </a:r>
            <a:endParaRPr sz="3100">
              <a:solidFill>
                <a:srgbClr val="FFFFFF"/>
              </a:solidFill>
              <a:latin typeface="Arial"/>
              <a:ea typeface="Arial"/>
              <a:cs typeface="Arial"/>
              <a:sym typeface="Arial"/>
            </a:endParaRPr>
          </a:p>
        </p:txBody>
      </p:sp>
      <p:cxnSp>
        <p:nvCxnSpPr>
          <p:cNvPr id="1240" name="Google Shape;1240;p98"/>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41" name="Google Shape;1241;p98"/>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42" name="Google Shape;1242;p98"/>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43" name="Google Shape;1243;p98"/>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pic>
        <p:nvPicPr>
          <p:cNvPr id="1244" name="Google Shape;1244;p98"/>
          <p:cNvPicPr preferRelativeResize="0"/>
          <p:nvPr/>
        </p:nvPicPr>
        <p:blipFill>
          <a:blip r:embed="rId3">
            <a:alphaModFix/>
          </a:blip>
          <a:stretch>
            <a:fillRect/>
          </a:stretch>
        </p:blipFill>
        <p:spPr>
          <a:xfrm>
            <a:off x="4202775" y="1153400"/>
            <a:ext cx="3314575" cy="3279100"/>
          </a:xfrm>
          <a:prstGeom prst="rect">
            <a:avLst/>
          </a:prstGeom>
          <a:noFill/>
          <a:ln>
            <a:noFill/>
          </a:ln>
        </p:spPr>
      </p:pic>
      <p:sp>
        <p:nvSpPr>
          <p:cNvPr id="1245" name="Google Shape;1245;p98"/>
          <p:cNvSpPr txBox="1"/>
          <p:nvPr/>
        </p:nvSpPr>
        <p:spPr>
          <a:xfrm>
            <a:off x="1169875" y="3067800"/>
            <a:ext cx="2678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Identify risks: No allocator or job manager to allocate tasks</a:t>
            </a:r>
            <a:endParaRPr sz="1300">
              <a:solidFill>
                <a:srgbClr val="FFFFFF"/>
              </a:solidFill>
              <a:latin typeface="Montserrat"/>
              <a:ea typeface="Montserrat"/>
              <a:cs typeface="Montserrat"/>
              <a:sym typeface="Montserrat"/>
            </a:endParaRPr>
          </a:p>
        </p:txBody>
      </p:sp>
      <p:sp>
        <p:nvSpPr>
          <p:cNvPr id="1246" name="Google Shape;1246;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9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 Example</a:t>
            </a:r>
            <a:endParaRPr/>
          </a:p>
        </p:txBody>
      </p:sp>
      <p:sp>
        <p:nvSpPr>
          <p:cNvPr id="1252" name="Google Shape;1252;p99"/>
          <p:cNvSpPr txBox="1"/>
          <p:nvPr/>
        </p:nvSpPr>
        <p:spPr>
          <a:xfrm>
            <a:off x="2913401" y="3012650"/>
            <a:ext cx="1319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Report to all members</a:t>
            </a:r>
            <a:endParaRPr sz="800">
              <a:solidFill>
                <a:srgbClr val="FFFFFF"/>
              </a:solidFill>
              <a:latin typeface="Montserrat"/>
              <a:ea typeface="Montserrat"/>
              <a:cs typeface="Montserrat"/>
              <a:sym typeface="Montserrat"/>
            </a:endParaRPr>
          </a:p>
        </p:txBody>
      </p:sp>
      <p:cxnSp>
        <p:nvCxnSpPr>
          <p:cNvPr id="1253" name="Google Shape;1253;p99"/>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54" name="Google Shape;1254;p99"/>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55" name="Google Shape;1255;p99"/>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56" name="Google Shape;1256;p99"/>
          <p:cNvCxnSpPr/>
          <p:nvPr/>
        </p:nvCxnSpPr>
        <p:spPr>
          <a:xfrm>
            <a:off x="3423059"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57" name="Google Shape;1257;p99"/>
          <p:cNvSpPr/>
          <p:nvPr/>
        </p:nvSpPr>
        <p:spPr>
          <a:xfrm flipH="1">
            <a:off x="2889480"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1258" name="Google Shape;1258;p99"/>
          <p:cNvSpPr/>
          <p:nvPr/>
        </p:nvSpPr>
        <p:spPr>
          <a:xfrm>
            <a:off x="2889107"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59" name="Google Shape;1259;p99"/>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60" name="Google Shape;1260;p99"/>
          <p:cNvSpPr txBox="1"/>
          <p:nvPr/>
        </p:nvSpPr>
        <p:spPr>
          <a:xfrm>
            <a:off x="2909515"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61" name="Google Shape;126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00"/>
          <p:cNvSpPr txBox="1"/>
          <p:nvPr>
            <p:ph type="title"/>
          </p:nvPr>
        </p:nvSpPr>
        <p:spPr>
          <a:xfrm>
            <a:off x="1274125" y="378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 Example</a:t>
            </a:r>
            <a:endParaRPr/>
          </a:p>
        </p:txBody>
      </p:sp>
      <p:sp>
        <p:nvSpPr>
          <p:cNvPr id="1267" name="Google Shape;1267;p100"/>
          <p:cNvSpPr txBox="1"/>
          <p:nvPr/>
        </p:nvSpPr>
        <p:spPr>
          <a:xfrm>
            <a:off x="4019500" y="3055150"/>
            <a:ext cx="1451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Discuss in next meeting</a:t>
            </a:r>
            <a:endParaRPr sz="800">
              <a:solidFill>
                <a:srgbClr val="FFFFFF"/>
              </a:solidFill>
              <a:latin typeface="Montserrat"/>
              <a:ea typeface="Montserrat"/>
              <a:cs typeface="Montserrat"/>
              <a:sym typeface="Montserrat"/>
            </a:endParaRPr>
          </a:p>
        </p:txBody>
      </p:sp>
      <p:cxnSp>
        <p:nvCxnSpPr>
          <p:cNvPr id="1268" name="Google Shape;1268;p100"/>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69" name="Google Shape;1269;p100"/>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70" name="Google Shape;1270;p100"/>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71" name="Google Shape;1271;p100"/>
          <p:cNvCxnSpPr/>
          <p:nvPr/>
        </p:nvCxnSpPr>
        <p:spPr>
          <a:xfrm>
            <a:off x="3423059"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72" name="Google Shape;1272;p100"/>
          <p:cNvSpPr/>
          <p:nvPr/>
        </p:nvSpPr>
        <p:spPr>
          <a:xfrm flipH="1">
            <a:off x="2889480"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1273" name="Google Shape;1273;p100"/>
          <p:cNvSpPr/>
          <p:nvPr/>
        </p:nvSpPr>
        <p:spPr>
          <a:xfrm>
            <a:off x="2889107"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74" name="Google Shape;1274;p100"/>
          <p:cNvCxnSpPr/>
          <p:nvPr/>
        </p:nvCxnSpPr>
        <p:spPr>
          <a:xfrm>
            <a:off x="4517265"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75" name="Google Shape;1275;p100"/>
          <p:cNvSpPr/>
          <p:nvPr/>
        </p:nvSpPr>
        <p:spPr>
          <a:xfrm flipH="1">
            <a:off x="3983686"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76" name="Google Shape;1276;p100"/>
          <p:cNvSpPr/>
          <p:nvPr/>
        </p:nvSpPr>
        <p:spPr>
          <a:xfrm>
            <a:off x="3983313" y="2659363"/>
            <a:ext cx="1185000" cy="128100"/>
          </a:xfrm>
          <a:prstGeom prst="parallelogram">
            <a:avLst>
              <a:gd fmla="val 96952"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sz="800">
              <a:solidFill>
                <a:srgbClr val="FFFFFF"/>
              </a:solidFill>
              <a:latin typeface="Roboto"/>
              <a:ea typeface="Roboto"/>
              <a:cs typeface="Roboto"/>
              <a:sym typeface="Roboto"/>
            </a:endParaRPr>
          </a:p>
        </p:txBody>
      </p:sp>
      <p:sp>
        <p:nvSpPr>
          <p:cNvPr id="1277" name="Google Shape;1277;p100"/>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78" name="Google Shape;1278;p100"/>
          <p:cNvSpPr txBox="1"/>
          <p:nvPr/>
        </p:nvSpPr>
        <p:spPr>
          <a:xfrm>
            <a:off x="2909515"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79" name="Google Shape;1279;p100"/>
          <p:cNvSpPr txBox="1"/>
          <p:nvPr/>
        </p:nvSpPr>
        <p:spPr>
          <a:xfrm>
            <a:off x="40195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Step3</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280" name="Google Shape;1280;p100"/>
          <p:cNvSpPr/>
          <p:nvPr/>
        </p:nvSpPr>
        <p:spPr>
          <a:xfrm>
            <a:off x="3979319"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pic>
        <p:nvPicPr>
          <p:cNvPr id="1281" name="Google Shape;1281;p100"/>
          <p:cNvPicPr preferRelativeResize="0"/>
          <p:nvPr/>
        </p:nvPicPr>
        <p:blipFill>
          <a:blip r:embed="rId3">
            <a:alphaModFix/>
          </a:blip>
          <a:stretch>
            <a:fillRect/>
          </a:stretch>
        </p:blipFill>
        <p:spPr>
          <a:xfrm>
            <a:off x="5783911" y="1166475"/>
            <a:ext cx="2587950" cy="3546449"/>
          </a:xfrm>
          <a:prstGeom prst="rect">
            <a:avLst/>
          </a:prstGeom>
          <a:noFill/>
          <a:ln>
            <a:noFill/>
          </a:ln>
        </p:spPr>
      </p:pic>
      <p:sp>
        <p:nvSpPr>
          <p:cNvPr id="1282" name="Google Shape;1282;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10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a:t>
            </a:r>
            <a:endParaRPr/>
          </a:p>
        </p:txBody>
      </p:sp>
      <p:sp>
        <p:nvSpPr>
          <p:cNvPr id="1288" name="Google Shape;1288;p101"/>
          <p:cNvSpPr txBox="1"/>
          <p:nvPr/>
        </p:nvSpPr>
        <p:spPr>
          <a:xfrm>
            <a:off x="5235084" y="30888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HK" sz="1300">
                <a:solidFill>
                  <a:srgbClr val="FFFFFF"/>
                </a:solidFill>
                <a:latin typeface="Montserrat"/>
                <a:ea typeface="Montserrat"/>
                <a:cs typeface="Montserrat"/>
                <a:sym typeface="Montserrat"/>
              </a:rPr>
              <a:t>Execute mitigation plans</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300">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None/>
            </a:pPr>
            <a:r>
              <a:t/>
            </a:r>
            <a:endParaRPr sz="1300">
              <a:solidFill>
                <a:srgbClr val="FFFFFF"/>
              </a:solidFill>
              <a:latin typeface="Roboto"/>
              <a:ea typeface="Roboto"/>
              <a:cs typeface="Roboto"/>
              <a:sym typeface="Roboto"/>
            </a:endParaRPr>
          </a:p>
        </p:txBody>
      </p:sp>
      <p:cxnSp>
        <p:nvCxnSpPr>
          <p:cNvPr id="1289" name="Google Shape;1289;p101"/>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90" name="Google Shape;1290;p101"/>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91" name="Google Shape;1291;p101"/>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92" name="Google Shape;1292;p101"/>
          <p:cNvCxnSpPr/>
          <p:nvPr/>
        </p:nvCxnSpPr>
        <p:spPr>
          <a:xfrm>
            <a:off x="3423059"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93" name="Google Shape;1293;p101"/>
          <p:cNvSpPr/>
          <p:nvPr/>
        </p:nvSpPr>
        <p:spPr>
          <a:xfrm flipH="1">
            <a:off x="2889480"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1294" name="Google Shape;1294;p101"/>
          <p:cNvSpPr/>
          <p:nvPr/>
        </p:nvSpPr>
        <p:spPr>
          <a:xfrm>
            <a:off x="2889107"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295" name="Google Shape;1295;p101"/>
          <p:cNvCxnSpPr/>
          <p:nvPr/>
        </p:nvCxnSpPr>
        <p:spPr>
          <a:xfrm>
            <a:off x="4517265"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296" name="Google Shape;1296;p101"/>
          <p:cNvSpPr/>
          <p:nvPr/>
        </p:nvSpPr>
        <p:spPr>
          <a:xfrm flipH="1">
            <a:off x="3983686"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297" name="Google Shape;1297;p101"/>
          <p:cNvSpPr/>
          <p:nvPr/>
        </p:nvSpPr>
        <p:spPr>
          <a:xfrm>
            <a:off x="3983313" y="2659363"/>
            <a:ext cx="1185000" cy="128100"/>
          </a:xfrm>
          <a:prstGeom prst="parallelogram">
            <a:avLst>
              <a:gd fmla="val 96952"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sz="800">
              <a:solidFill>
                <a:srgbClr val="FFFFFF"/>
              </a:solidFill>
              <a:latin typeface="Roboto"/>
              <a:ea typeface="Roboto"/>
              <a:cs typeface="Roboto"/>
              <a:sym typeface="Roboto"/>
            </a:endParaRPr>
          </a:p>
        </p:txBody>
      </p:sp>
      <p:cxnSp>
        <p:nvCxnSpPr>
          <p:cNvPr id="1298" name="Google Shape;1298;p101"/>
          <p:cNvCxnSpPr/>
          <p:nvPr/>
        </p:nvCxnSpPr>
        <p:spPr>
          <a:xfrm>
            <a:off x="5608829" y="1978783"/>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1299" name="Google Shape;1299;p101"/>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00" name="Google Shape;1300;p101"/>
          <p:cNvSpPr txBox="1"/>
          <p:nvPr/>
        </p:nvSpPr>
        <p:spPr>
          <a:xfrm>
            <a:off x="2909515"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01" name="Google Shape;1301;p101"/>
          <p:cNvSpPr txBox="1"/>
          <p:nvPr/>
        </p:nvSpPr>
        <p:spPr>
          <a:xfrm>
            <a:off x="40195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Step3</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02" name="Google Shape;1302;p101"/>
          <p:cNvSpPr txBox="1"/>
          <p:nvPr/>
        </p:nvSpPr>
        <p:spPr>
          <a:xfrm>
            <a:off x="5184040"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Step4</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03" name="Google Shape;1303;p101"/>
          <p:cNvSpPr/>
          <p:nvPr/>
        </p:nvSpPr>
        <p:spPr>
          <a:xfrm>
            <a:off x="3979319"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04" name="Google Shape;1304;p101"/>
          <p:cNvSpPr/>
          <p:nvPr/>
        </p:nvSpPr>
        <p:spPr>
          <a:xfrm flipH="1">
            <a:off x="509667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05" name="Google Shape;1305;p101"/>
          <p:cNvSpPr/>
          <p:nvPr/>
        </p:nvSpPr>
        <p:spPr>
          <a:xfrm>
            <a:off x="5096675"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06" name="Google Shape;1306;p101"/>
          <p:cNvSpPr txBox="1"/>
          <p:nvPr/>
        </p:nvSpPr>
        <p:spPr>
          <a:xfrm>
            <a:off x="6354426" y="3825725"/>
            <a:ext cx="26706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HK" sz="1300">
                <a:solidFill>
                  <a:srgbClr val="FFFFFF"/>
                </a:solidFill>
                <a:latin typeface="Montserrat"/>
                <a:ea typeface="Montserrat"/>
                <a:cs typeface="Montserrat"/>
                <a:sym typeface="Montserrat"/>
              </a:rPr>
              <a:t>Separate Job functions from Resource Manager and establish a Job Manager</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300">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None/>
            </a:pPr>
            <a:r>
              <a:t/>
            </a:r>
            <a:endParaRPr sz="1300">
              <a:solidFill>
                <a:srgbClr val="FFFFFF"/>
              </a:solidFill>
              <a:latin typeface="Roboto"/>
              <a:ea typeface="Roboto"/>
              <a:cs typeface="Roboto"/>
              <a:sym typeface="Roboto"/>
            </a:endParaRPr>
          </a:p>
        </p:txBody>
      </p:sp>
      <p:grpSp>
        <p:nvGrpSpPr>
          <p:cNvPr id="1307" name="Google Shape;1307;p101"/>
          <p:cNvGrpSpPr/>
          <p:nvPr/>
        </p:nvGrpSpPr>
        <p:grpSpPr>
          <a:xfrm>
            <a:off x="6354434" y="950059"/>
            <a:ext cx="2670584" cy="2805076"/>
            <a:chOff x="6505573" y="2745170"/>
            <a:chExt cx="1122000" cy="1668000"/>
          </a:xfrm>
        </p:grpSpPr>
        <p:sp>
          <p:nvSpPr>
            <p:cNvPr id="1308" name="Google Shape;1308;p101"/>
            <p:cNvSpPr/>
            <p:nvPr/>
          </p:nvSpPr>
          <p:spPr>
            <a:xfrm>
              <a:off x="6517841" y="2745170"/>
              <a:ext cx="1109700" cy="1668000"/>
            </a:xfrm>
            <a:prstGeom prst="roundRect">
              <a:avLst>
                <a:gd fmla="val 5402" name="adj"/>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2" name="Google Shape;1312;p101"/>
          <p:cNvPicPr preferRelativeResize="0"/>
          <p:nvPr/>
        </p:nvPicPr>
        <p:blipFill rotWithShape="1">
          <a:blip r:embed="rId3">
            <a:alphaModFix/>
          </a:blip>
          <a:srcRect b="0" l="26680" r="0" t="7655"/>
          <a:stretch/>
        </p:blipFill>
        <p:spPr>
          <a:xfrm>
            <a:off x="6520843" y="950023"/>
            <a:ext cx="2329790" cy="2790445"/>
          </a:xfrm>
          <a:prstGeom prst="rect">
            <a:avLst/>
          </a:prstGeom>
          <a:noFill/>
          <a:ln>
            <a:noFill/>
          </a:ln>
        </p:spPr>
      </p:pic>
      <p:sp>
        <p:nvSpPr>
          <p:cNvPr id="1313" name="Google Shape;1313;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0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Process Example</a:t>
            </a:r>
            <a:endParaRPr/>
          </a:p>
          <a:p>
            <a:pPr indent="0" lvl="0" marL="0" rtl="0" algn="l">
              <a:spcBef>
                <a:spcPts val="0"/>
              </a:spcBef>
              <a:spcAft>
                <a:spcPts val="0"/>
              </a:spcAft>
              <a:buNone/>
            </a:pPr>
            <a:r>
              <a:t/>
            </a:r>
            <a:endParaRPr sz="3100">
              <a:solidFill>
                <a:srgbClr val="FFFFFF"/>
              </a:solidFill>
              <a:latin typeface="Arial"/>
              <a:ea typeface="Arial"/>
              <a:cs typeface="Arial"/>
              <a:sym typeface="Arial"/>
            </a:endParaRPr>
          </a:p>
        </p:txBody>
      </p:sp>
      <p:sp>
        <p:nvSpPr>
          <p:cNvPr id="1319" name="Google Shape;1319;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320" name="Google Shape;1320;p102"/>
          <p:cNvSpPr txBox="1"/>
          <p:nvPr/>
        </p:nvSpPr>
        <p:spPr>
          <a:xfrm>
            <a:off x="1724524" y="3121750"/>
            <a:ext cx="1185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Identify risks</a:t>
            </a:r>
            <a:endParaRPr sz="1300">
              <a:solidFill>
                <a:srgbClr val="FFFFFF"/>
              </a:solidFill>
              <a:latin typeface="Montserrat"/>
              <a:ea typeface="Montserrat"/>
              <a:cs typeface="Montserrat"/>
              <a:sym typeface="Montserrat"/>
            </a:endParaRPr>
          </a:p>
        </p:txBody>
      </p:sp>
      <p:sp>
        <p:nvSpPr>
          <p:cNvPr id="1321" name="Google Shape;1321;p102"/>
          <p:cNvSpPr txBox="1"/>
          <p:nvPr/>
        </p:nvSpPr>
        <p:spPr>
          <a:xfrm>
            <a:off x="2889475" y="3121750"/>
            <a:ext cx="12396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Report to all members</a:t>
            </a:r>
            <a:endParaRPr sz="800">
              <a:solidFill>
                <a:srgbClr val="FFFFFF"/>
              </a:solidFill>
              <a:latin typeface="Montserrat"/>
              <a:ea typeface="Montserrat"/>
              <a:cs typeface="Montserrat"/>
              <a:sym typeface="Montserrat"/>
            </a:endParaRPr>
          </a:p>
        </p:txBody>
      </p:sp>
      <p:sp>
        <p:nvSpPr>
          <p:cNvPr id="1322" name="Google Shape;1322;p102"/>
          <p:cNvSpPr txBox="1"/>
          <p:nvPr/>
        </p:nvSpPr>
        <p:spPr>
          <a:xfrm>
            <a:off x="4066279" y="312174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Discuss in next meeting</a:t>
            </a:r>
            <a:endParaRPr sz="800">
              <a:solidFill>
                <a:srgbClr val="FFFFFF"/>
              </a:solidFill>
              <a:latin typeface="Montserrat"/>
              <a:ea typeface="Montserrat"/>
              <a:cs typeface="Montserrat"/>
              <a:sym typeface="Montserrat"/>
            </a:endParaRPr>
          </a:p>
        </p:txBody>
      </p:sp>
      <p:sp>
        <p:nvSpPr>
          <p:cNvPr id="1323" name="Google Shape;1323;p102"/>
          <p:cNvSpPr txBox="1"/>
          <p:nvPr/>
        </p:nvSpPr>
        <p:spPr>
          <a:xfrm>
            <a:off x="5235084" y="3088824"/>
            <a:ext cx="1136400" cy="6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HK" sz="1300">
                <a:solidFill>
                  <a:srgbClr val="FFFFFF"/>
                </a:solidFill>
                <a:latin typeface="Montserrat"/>
                <a:ea typeface="Montserrat"/>
                <a:cs typeface="Montserrat"/>
                <a:sym typeface="Montserrat"/>
              </a:rPr>
              <a:t>Execute mitigation plans</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0"/>
              </a:spcAft>
              <a:buNone/>
            </a:pPr>
            <a:r>
              <a:t/>
            </a:r>
            <a:endParaRPr sz="1300">
              <a:solidFill>
                <a:srgbClr val="FFFFFF"/>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t/>
            </a:r>
            <a:endParaRPr sz="1300">
              <a:solidFill>
                <a:srgbClr val="FFFFFF"/>
              </a:solidFill>
              <a:latin typeface="Montserrat"/>
              <a:ea typeface="Montserrat"/>
              <a:cs typeface="Montserrat"/>
              <a:sym typeface="Montserrat"/>
            </a:endParaRPr>
          </a:p>
        </p:txBody>
      </p:sp>
      <p:sp>
        <p:nvSpPr>
          <p:cNvPr id="1324" name="Google Shape;1324;p102"/>
          <p:cNvSpPr txBox="1"/>
          <p:nvPr/>
        </p:nvSpPr>
        <p:spPr>
          <a:xfrm>
            <a:off x="6247822" y="3121749"/>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HK" sz="1300">
                <a:solidFill>
                  <a:srgbClr val="FFFFFF"/>
                </a:solidFill>
                <a:latin typeface="Montserrat"/>
                <a:ea typeface="Montserrat"/>
                <a:cs typeface="Montserrat"/>
                <a:sym typeface="Montserrat"/>
              </a:rPr>
              <a:t>Monitor risk</a:t>
            </a:r>
            <a:endParaRPr sz="800">
              <a:solidFill>
                <a:schemeClr val="lt1"/>
              </a:solidFill>
              <a:latin typeface="Montserrat"/>
              <a:ea typeface="Montserrat"/>
              <a:cs typeface="Montserrat"/>
              <a:sym typeface="Montserrat"/>
            </a:endParaRPr>
          </a:p>
        </p:txBody>
      </p:sp>
      <p:cxnSp>
        <p:nvCxnSpPr>
          <p:cNvPr id="1325" name="Google Shape;1325;p102"/>
          <p:cNvCxnSpPr/>
          <p:nvPr/>
        </p:nvCxnSpPr>
        <p:spPr>
          <a:xfrm>
            <a:off x="2329403"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326" name="Google Shape;1326;p102"/>
          <p:cNvSpPr/>
          <p:nvPr/>
        </p:nvSpPr>
        <p:spPr>
          <a:xfrm flipH="1">
            <a:off x="17958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27" name="Google Shape;1327;p102"/>
          <p:cNvSpPr/>
          <p:nvPr/>
        </p:nvSpPr>
        <p:spPr>
          <a:xfrm>
            <a:off x="1795450"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328" name="Google Shape;1328;p102"/>
          <p:cNvCxnSpPr/>
          <p:nvPr/>
        </p:nvCxnSpPr>
        <p:spPr>
          <a:xfrm>
            <a:off x="3423059"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329" name="Google Shape;1329;p102"/>
          <p:cNvSpPr/>
          <p:nvPr/>
        </p:nvSpPr>
        <p:spPr>
          <a:xfrm flipH="1">
            <a:off x="2889480"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a:solidFill>
                  <a:srgbClr val="999999"/>
                </a:solidFill>
              </a:rPr>
              <a:t>  </a:t>
            </a:r>
            <a:endParaRPr>
              <a:solidFill>
                <a:srgbClr val="999999"/>
              </a:solidFill>
            </a:endParaRPr>
          </a:p>
        </p:txBody>
      </p:sp>
      <p:sp>
        <p:nvSpPr>
          <p:cNvPr id="1330" name="Google Shape;1330;p102"/>
          <p:cNvSpPr/>
          <p:nvPr/>
        </p:nvSpPr>
        <p:spPr>
          <a:xfrm>
            <a:off x="2889107"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1331" name="Google Shape;1331;p102"/>
          <p:cNvCxnSpPr/>
          <p:nvPr/>
        </p:nvCxnSpPr>
        <p:spPr>
          <a:xfrm>
            <a:off x="4517265" y="1978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1332" name="Google Shape;1332;p102"/>
          <p:cNvSpPr/>
          <p:nvPr/>
        </p:nvSpPr>
        <p:spPr>
          <a:xfrm flipH="1">
            <a:off x="3983686"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33" name="Google Shape;1333;p102"/>
          <p:cNvSpPr/>
          <p:nvPr/>
        </p:nvSpPr>
        <p:spPr>
          <a:xfrm>
            <a:off x="3983313" y="2659363"/>
            <a:ext cx="1185000" cy="128100"/>
          </a:xfrm>
          <a:prstGeom prst="parallelogram">
            <a:avLst>
              <a:gd fmla="val 96952" name="adj"/>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sz="800">
              <a:solidFill>
                <a:srgbClr val="FFFFFF"/>
              </a:solidFill>
              <a:latin typeface="Roboto"/>
              <a:ea typeface="Roboto"/>
              <a:cs typeface="Roboto"/>
              <a:sym typeface="Roboto"/>
            </a:endParaRPr>
          </a:p>
        </p:txBody>
      </p:sp>
      <p:cxnSp>
        <p:nvCxnSpPr>
          <p:cNvPr id="1334" name="Google Shape;1334;p102"/>
          <p:cNvCxnSpPr/>
          <p:nvPr/>
        </p:nvCxnSpPr>
        <p:spPr>
          <a:xfrm>
            <a:off x="5608829" y="1978783"/>
            <a:ext cx="639000" cy="660000"/>
          </a:xfrm>
          <a:prstGeom prst="straightConnector1">
            <a:avLst/>
          </a:prstGeom>
          <a:noFill/>
          <a:ln cap="flat" cmpd="sng" w="9525">
            <a:solidFill>
              <a:schemeClr val="accent3"/>
            </a:solidFill>
            <a:prstDash val="solid"/>
            <a:round/>
            <a:headEnd len="med" w="med" type="none"/>
            <a:tailEnd len="med" w="med" type="none"/>
          </a:ln>
        </p:spPr>
      </p:cxnSp>
      <p:cxnSp>
        <p:nvCxnSpPr>
          <p:cNvPr id="1335" name="Google Shape;1335;p102"/>
          <p:cNvCxnSpPr/>
          <p:nvPr/>
        </p:nvCxnSpPr>
        <p:spPr>
          <a:xfrm>
            <a:off x="6697127" y="1978783"/>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1336" name="Google Shape;1336;p102"/>
          <p:cNvSpPr txBox="1"/>
          <p:nvPr/>
        </p:nvSpPr>
        <p:spPr>
          <a:xfrm>
            <a:off x="18330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37" name="Google Shape;1337;p102"/>
          <p:cNvSpPr txBox="1"/>
          <p:nvPr/>
        </p:nvSpPr>
        <p:spPr>
          <a:xfrm>
            <a:off x="2909515"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38" name="Google Shape;1338;p102"/>
          <p:cNvSpPr txBox="1"/>
          <p:nvPr/>
        </p:nvSpPr>
        <p:spPr>
          <a:xfrm>
            <a:off x="401950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Step3</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39" name="Google Shape;1339;p102"/>
          <p:cNvSpPr txBox="1"/>
          <p:nvPr/>
        </p:nvSpPr>
        <p:spPr>
          <a:xfrm>
            <a:off x="6203553"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Step5</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40" name="Google Shape;1340;p102"/>
          <p:cNvSpPr txBox="1"/>
          <p:nvPr/>
        </p:nvSpPr>
        <p:spPr>
          <a:xfrm>
            <a:off x="5184040" y="1827400"/>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800">
                <a:solidFill>
                  <a:srgbClr val="FFFFFF"/>
                </a:solidFill>
                <a:latin typeface="Roboto"/>
                <a:ea typeface="Roboto"/>
                <a:cs typeface="Roboto"/>
                <a:sym typeface="Roboto"/>
              </a:rPr>
              <a:t>Step4</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1341" name="Google Shape;1341;p102"/>
          <p:cNvSpPr/>
          <p:nvPr/>
        </p:nvSpPr>
        <p:spPr>
          <a:xfrm>
            <a:off x="3979319"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42" name="Google Shape;1342;p102"/>
          <p:cNvSpPr/>
          <p:nvPr/>
        </p:nvSpPr>
        <p:spPr>
          <a:xfrm flipH="1">
            <a:off x="509667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43" name="Google Shape;1343;p102"/>
          <p:cNvSpPr/>
          <p:nvPr/>
        </p:nvSpPr>
        <p:spPr>
          <a:xfrm flipH="1">
            <a:off x="6223523" y="25177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44" name="Google Shape;1344;p102"/>
          <p:cNvSpPr/>
          <p:nvPr/>
        </p:nvSpPr>
        <p:spPr>
          <a:xfrm>
            <a:off x="5096675"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1345" name="Google Shape;1345;p102"/>
          <p:cNvSpPr/>
          <p:nvPr/>
        </p:nvSpPr>
        <p:spPr>
          <a:xfrm>
            <a:off x="6223525" y="2659363"/>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03"/>
          <p:cNvSpPr txBox="1"/>
          <p:nvPr>
            <p:ph type="title"/>
          </p:nvPr>
        </p:nvSpPr>
        <p:spPr>
          <a:xfrm>
            <a:off x="1925525" y="291600"/>
            <a:ext cx="6408600" cy="5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Risk Management - List Example</a:t>
            </a:r>
            <a:endParaRPr/>
          </a:p>
        </p:txBody>
      </p:sp>
      <p:graphicFrame>
        <p:nvGraphicFramePr>
          <p:cNvPr id="1351" name="Google Shape;1351;p103"/>
          <p:cNvGraphicFramePr/>
          <p:nvPr/>
        </p:nvGraphicFramePr>
        <p:xfrm>
          <a:off x="283700" y="864888"/>
          <a:ext cx="3000000" cy="3000000"/>
        </p:xfrm>
        <a:graphic>
          <a:graphicData uri="http://schemas.openxmlformats.org/drawingml/2006/table">
            <a:tbl>
              <a:tblPr>
                <a:noFill/>
                <a:tableStyleId>{96BF3D35-8142-48A5-82E4-701354A07C85}</a:tableStyleId>
              </a:tblPr>
              <a:tblGrid>
                <a:gridCol w="2256975"/>
                <a:gridCol w="1160700"/>
                <a:gridCol w="870625"/>
                <a:gridCol w="2928850"/>
                <a:gridCol w="1493500"/>
              </a:tblGrid>
              <a:tr h="323850">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Risk</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Part</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Impact</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Mitigation</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Status</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09625">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No allocator to allocate job to execute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Basic Architecture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High</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Add a </a:t>
                      </a:r>
                      <a:r>
                        <a:rPr lang="zh-HK" sz="1200">
                          <a:solidFill>
                            <a:srgbClr val="FFFFFF"/>
                          </a:solidFill>
                          <a:latin typeface="Montserrat"/>
                          <a:ea typeface="Montserrat"/>
                          <a:cs typeface="Montserrat"/>
                          <a:sym typeface="Montserrat"/>
                        </a:rPr>
                        <a:t>job manger in our basic architecture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Closed</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1352" name="Google Shape;1352;p103"/>
          <p:cNvGraphicFramePr/>
          <p:nvPr/>
        </p:nvGraphicFramePr>
        <p:xfrm>
          <a:off x="283700" y="2047875"/>
          <a:ext cx="3000000" cy="3000000"/>
        </p:xfrm>
        <a:graphic>
          <a:graphicData uri="http://schemas.openxmlformats.org/drawingml/2006/table">
            <a:tbl>
              <a:tblPr>
                <a:noFill/>
                <a:tableStyleId>{96BF3D35-8142-48A5-82E4-701354A07C85}</a:tableStyleId>
              </a:tblPr>
              <a:tblGrid>
                <a:gridCol w="2256975"/>
                <a:gridCol w="1160700"/>
                <a:gridCol w="870625"/>
                <a:gridCol w="2928850"/>
                <a:gridCol w="1493500"/>
              </a:tblGrid>
              <a:tr h="809625">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Felucca may be inconsistent with  Phraos tool core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Code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High</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Dig into API and the logistic of Pharos core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Ongoing</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1353" name="Google Shape;1353;p103"/>
          <p:cNvGraphicFramePr/>
          <p:nvPr/>
        </p:nvGraphicFramePr>
        <p:xfrm>
          <a:off x="283700" y="3660200"/>
          <a:ext cx="3000000" cy="3000000"/>
        </p:xfrm>
        <a:graphic>
          <a:graphicData uri="http://schemas.openxmlformats.org/drawingml/2006/table">
            <a:tbl>
              <a:tblPr>
                <a:noFill/>
                <a:tableStyleId>{96BF3D35-8142-48A5-82E4-701354A07C85}</a:tableStyleId>
              </a:tblPr>
              <a:tblGrid>
                <a:gridCol w="2256975"/>
                <a:gridCol w="1160700"/>
                <a:gridCol w="870625"/>
                <a:gridCol w="2928850"/>
                <a:gridCol w="1493500"/>
              </a:tblGrid>
              <a:tr h="809625">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Lack of an efficient way to communicate with client with a strict schedule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Teamwork</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Medium</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Refine our major problem to several concrete and detailed questions, and make sure the answers of these questions can solve our current problem </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Ongoing</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graphicFrame>
        <p:nvGraphicFramePr>
          <p:cNvPr id="1354" name="Google Shape;1354;p103"/>
          <p:cNvGraphicFramePr/>
          <p:nvPr/>
        </p:nvGraphicFramePr>
        <p:xfrm>
          <a:off x="283700" y="2857488"/>
          <a:ext cx="3000000" cy="3000000"/>
        </p:xfrm>
        <a:graphic>
          <a:graphicData uri="http://schemas.openxmlformats.org/drawingml/2006/table">
            <a:tbl>
              <a:tblPr>
                <a:noFill/>
                <a:tableStyleId>{96BF3D35-8142-48A5-82E4-701354A07C85}</a:tableStyleId>
              </a:tblPr>
              <a:tblGrid>
                <a:gridCol w="2256975"/>
                <a:gridCol w="1160700"/>
                <a:gridCol w="870625"/>
                <a:gridCol w="2928850"/>
                <a:gridCol w="1493500"/>
              </a:tblGrid>
              <a:tr h="809625">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All team members do not have MongoDB development experience</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Background</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Low</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Learning MongoDB while developing</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zh-HK" sz="1200">
                          <a:solidFill>
                            <a:srgbClr val="FFFFFF"/>
                          </a:solidFill>
                          <a:latin typeface="Montserrat"/>
                          <a:ea typeface="Montserrat"/>
                          <a:cs typeface="Montserrat"/>
                          <a:sym typeface="Montserrat"/>
                        </a:rPr>
                        <a:t>Ongoing</a:t>
                      </a:r>
                      <a:endParaRPr sz="1200">
                        <a:solidFill>
                          <a:srgbClr val="FFFFFF"/>
                        </a:solidFill>
                        <a:latin typeface="Montserrat"/>
                        <a:ea typeface="Montserrat"/>
                        <a:cs typeface="Montserrat"/>
                        <a:sym typeface="Montserra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355" name="Google Shape;1355;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Project Context</a:t>
            </a:r>
            <a:endParaRPr/>
          </a:p>
        </p:txBody>
      </p:sp>
      <p:sp>
        <p:nvSpPr>
          <p:cNvPr id="629" name="Google Shape;629;p50"/>
          <p:cNvSpPr txBox="1"/>
          <p:nvPr>
            <p:ph idx="1" type="body"/>
          </p:nvPr>
        </p:nvSpPr>
        <p:spPr>
          <a:xfrm>
            <a:off x="2596150" y="1645800"/>
            <a:ext cx="5807400" cy="1582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zh-HK" sz="1400">
                <a:latin typeface="Montserrat"/>
                <a:ea typeface="Montserrat"/>
                <a:cs typeface="Montserrat"/>
                <a:sym typeface="Montserrat"/>
              </a:rPr>
              <a:t>A set of tools, supporting </a:t>
            </a:r>
            <a:r>
              <a:rPr b="1" lang="zh-HK" sz="1600">
                <a:latin typeface="Montserrat"/>
                <a:ea typeface="Montserrat"/>
                <a:cs typeface="Montserrat"/>
                <a:sym typeface="Montserrat"/>
              </a:rPr>
              <a:t>Program Analysis</a:t>
            </a:r>
            <a:r>
              <a:rPr b="1" lang="zh-HK" sz="1400">
                <a:latin typeface="Montserrat"/>
                <a:ea typeface="Montserrat"/>
                <a:cs typeface="Montserrat"/>
                <a:sym typeface="Montserrat"/>
              </a:rPr>
              <a:t> </a:t>
            </a:r>
            <a:r>
              <a:rPr lang="zh-HK" sz="1400">
                <a:latin typeface="Montserrat"/>
                <a:ea typeface="Montserrat"/>
                <a:cs typeface="Montserrat"/>
                <a:sym typeface="Montserrat"/>
              </a:rPr>
              <a:t>and </a:t>
            </a:r>
            <a:r>
              <a:rPr b="1" lang="zh-HK" sz="1600">
                <a:latin typeface="Montserrat"/>
                <a:ea typeface="Montserrat"/>
                <a:cs typeface="Montserrat"/>
                <a:sym typeface="Montserrat"/>
              </a:rPr>
              <a:t>Reverse Engineering</a:t>
            </a:r>
            <a:endParaRPr b="1" sz="16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zh-HK" sz="1400">
                <a:latin typeface="Montserrat"/>
                <a:ea typeface="Montserrat"/>
                <a:cs typeface="Montserrat"/>
                <a:sym typeface="Montserrat"/>
              </a:rPr>
              <a:t>Developed and maintained by the CERT team</a:t>
            </a:r>
            <a:endParaRPr sz="1400">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zh-HK" sz="1400">
                <a:latin typeface="Montserrat"/>
                <a:ea typeface="Montserrat"/>
                <a:cs typeface="Montserrat"/>
                <a:sym typeface="Montserrat"/>
              </a:rPr>
              <a:t>Tools are </a:t>
            </a:r>
            <a:r>
              <a:rPr lang="zh-HK" sz="1400" u="sng">
                <a:latin typeface="Montserrat"/>
                <a:ea typeface="Montserrat"/>
                <a:cs typeface="Montserrat"/>
                <a:sym typeface="Montserrat"/>
              </a:rPr>
              <a:t>hard to operate</a:t>
            </a:r>
            <a:r>
              <a:rPr lang="zh-HK" sz="1400">
                <a:latin typeface="Montserrat"/>
                <a:ea typeface="Montserrat"/>
                <a:cs typeface="Montserrat"/>
                <a:sym typeface="Montserrat"/>
              </a:rPr>
              <a:t>, and individual tools do </a:t>
            </a:r>
            <a:r>
              <a:rPr lang="zh-HK" sz="1400" u="sng">
                <a:latin typeface="Montserrat"/>
                <a:ea typeface="Montserrat"/>
                <a:cs typeface="Montserrat"/>
                <a:sym typeface="Montserrat"/>
              </a:rPr>
              <a:t>not integrate well</a:t>
            </a:r>
            <a:r>
              <a:rPr lang="zh-HK" sz="1400">
                <a:latin typeface="Montserrat"/>
                <a:ea typeface="Montserrat"/>
                <a:cs typeface="Montserrat"/>
                <a:sym typeface="Montserrat"/>
              </a:rPr>
              <a:t> together</a:t>
            </a:r>
            <a:endParaRPr sz="1400">
              <a:latin typeface="Montserrat"/>
              <a:ea typeface="Montserrat"/>
              <a:cs typeface="Montserrat"/>
              <a:sym typeface="Montserrat"/>
            </a:endParaRPr>
          </a:p>
        </p:txBody>
      </p:sp>
      <p:sp>
        <p:nvSpPr>
          <p:cNvPr id="630" name="Google Shape;630;p50"/>
          <p:cNvSpPr txBox="1"/>
          <p:nvPr>
            <p:ph type="title"/>
          </p:nvPr>
        </p:nvSpPr>
        <p:spPr>
          <a:xfrm>
            <a:off x="956104" y="1675587"/>
            <a:ext cx="1673100" cy="5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sz="2800"/>
              <a:t>Pharos</a:t>
            </a:r>
            <a:endParaRPr/>
          </a:p>
        </p:txBody>
      </p:sp>
      <p:sp>
        <p:nvSpPr>
          <p:cNvPr id="631" name="Google Shape;631;p50"/>
          <p:cNvSpPr txBox="1"/>
          <p:nvPr/>
        </p:nvSpPr>
        <p:spPr>
          <a:xfrm>
            <a:off x="2596150" y="3109525"/>
            <a:ext cx="6027300" cy="16779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i="0" lang="zh-HK" sz="1400" u="none" cap="none" strike="noStrike">
                <a:solidFill>
                  <a:schemeClr val="lt1"/>
                </a:solidFill>
                <a:latin typeface="Montserrat"/>
                <a:ea typeface="Montserrat"/>
                <a:cs typeface="Montserrat"/>
                <a:sym typeface="Montserrat"/>
              </a:rPr>
              <a:t>A </a:t>
            </a:r>
            <a:r>
              <a:rPr b="1" i="0" lang="zh-HK" sz="1600" u="none" cap="none" strike="noStrike">
                <a:solidFill>
                  <a:schemeClr val="lt1"/>
                </a:solidFill>
                <a:latin typeface="Montserrat"/>
                <a:ea typeface="Montserrat"/>
                <a:cs typeface="Montserrat"/>
                <a:sym typeface="Montserrat"/>
              </a:rPr>
              <a:t>Control Center</a:t>
            </a:r>
            <a:r>
              <a:rPr i="0" lang="zh-HK" sz="1400" u="none" cap="none" strike="noStrike">
                <a:solidFill>
                  <a:schemeClr val="lt1"/>
                </a:solidFill>
                <a:latin typeface="Montserrat"/>
                <a:ea typeface="Montserrat"/>
                <a:cs typeface="Montserrat"/>
                <a:sym typeface="Montserrat"/>
              </a:rPr>
              <a:t> for Pharos tools</a:t>
            </a:r>
            <a:endParaRPr i="0" sz="1400" u="none" cap="none" strike="noStrike">
              <a:solidFill>
                <a:schemeClr val="lt1"/>
              </a:solidFill>
              <a:latin typeface="Montserrat"/>
              <a:ea typeface="Montserrat"/>
              <a:cs typeface="Montserrat"/>
              <a:sym typeface="Montserrat"/>
            </a:endParaRPr>
          </a:p>
          <a:p>
            <a:pPr indent="-311150" lvl="0" marL="457200" marR="0" rtl="0" algn="l">
              <a:lnSpc>
                <a:spcPct val="115000"/>
              </a:lnSpc>
              <a:spcBef>
                <a:spcPts val="0"/>
              </a:spcBef>
              <a:spcAft>
                <a:spcPts val="0"/>
              </a:spcAft>
              <a:buClr>
                <a:schemeClr val="lt1"/>
              </a:buClr>
              <a:buSzPts val="1300"/>
              <a:buFont typeface="Lato"/>
              <a:buChar char="●"/>
            </a:pPr>
            <a:r>
              <a:rPr i="0" lang="zh-HK" sz="1400" u="none" cap="none" strike="noStrike">
                <a:solidFill>
                  <a:schemeClr val="lt1"/>
                </a:solidFill>
                <a:latin typeface="Montserrat"/>
                <a:ea typeface="Montserrat"/>
                <a:cs typeface="Montserrat"/>
                <a:sym typeface="Montserrat"/>
              </a:rPr>
              <a:t>Aiming to improve both </a:t>
            </a:r>
            <a:r>
              <a:rPr i="0" lang="zh-HK" sz="1600" u="none" cap="none" strike="noStrike">
                <a:solidFill>
                  <a:schemeClr val="lt1"/>
                </a:solidFill>
                <a:latin typeface="Montserrat"/>
                <a:ea typeface="Montserrat"/>
                <a:cs typeface="Montserrat"/>
                <a:sym typeface="Montserrat"/>
              </a:rPr>
              <a:t>Integrity </a:t>
            </a:r>
            <a:r>
              <a:rPr i="0" lang="zh-HK" sz="1400" u="none" cap="none" strike="noStrike">
                <a:solidFill>
                  <a:schemeClr val="lt1"/>
                </a:solidFill>
                <a:latin typeface="Montserrat"/>
                <a:ea typeface="Montserrat"/>
                <a:cs typeface="Montserrat"/>
                <a:sym typeface="Montserrat"/>
              </a:rPr>
              <a:t>and </a:t>
            </a:r>
            <a:r>
              <a:rPr i="0" lang="zh-HK" sz="1600" u="none" cap="none" strike="noStrike">
                <a:solidFill>
                  <a:schemeClr val="lt1"/>
                </a:solidFill>
                <a:latin typeface="Montserrat"/>
                <a:ea typeface="Montserrat"/>
                <a:cs typeface="Montserrat"/>
                <a:sym typeface="Montserrat"/>
              </a:rPr>
              <a:t>Usability </a:t>
            </a:r>
            <a:r>
              <a:rPr i="0" lang="zh-HK" sz="1400" u="none" cap="none" strike="noStrike">
                <a:solidFill>
                  <a:schemeClr val="lt1"/>
                </a:solidFill>
                <a:latin typeface="Montserrat"/>
                <a:ea typeface="Montserrat"/>
                <a:cs typeface="Montserrat"/>
                <a:sym typeface="Montserrat"/>
              </a:rPr>
              <a:t>of Pharos</a:t>
            </a:r>
            <a:endParaRPr i="0" sz="1400" u="none" cap="none" strike="noStrike">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zh-HK">
                <a:solidFill>
                  <a:schemeClr val="lt1"/>
                </a:solidFill>
                <a:latin typeface="Montserrat"/>
                <a:ea typeface="Montserrat"/>
                <a:cs typeface="Montserrat"/>
                <a:sym typeface="Montserrat"/>
              </a:rPr>
              <a:t>Use can submit jobs and retrieve the results after execution</a:t>
            </a:r>
            <a:endParaRPr>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zh-HK">
                <a:solidFill>
                  <a:schemeClr val="lt1"/>
                </a:solidFill>
                <a:latin typeface="Montserrat"/>
                <a:ea typeface="Montserrat"/>
                <a:cs typeface="Montserrat"/>
                <a:sym typeface="Montserrat"/>
              </a:rPr>
              <a:t>Support complex jobs with multiple tasks and pipelined-execution</a:t>
            </a:r>
            <a:endParaRPr>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zh-HK">
                <a:solidFill>
                  <a:schemeClr val="lt1"/>
                </a:solidFill>
                <a:latin typeface="Montserrat"/>
                <a:ea typeface="Montserrat"/>
                <a:cs typeface="Montserrat"/>
                <a:sym typeface="Montserrat"/>
              </a:rPr>
              <a:t>Execution result and history can be well-organized</a:t>
            </a:r>
            <a:endParaRPr>
              <a:solidFill>
                <a:schemeClr val="lt1"/>
              </a:solidFill>
              <a:latin typeface="Montserrat"/>
              <a:ea typeface="Montserrat"/>
              <a:cs typeface="Montserrat"/>
              <a:sym typeface="Montserrat"/>
            </a:endParaRPr>
          </a:p>
          <a:p>
            <a:pPr indent="-228600" lvl="0" marL="457200" marR="0" rtl="0" algn="l">
              <a:lnSpc>
                <a:spcPct val="115000"/>
              </a:lnSpc>
              <a:spcBef>
                <a:spcPts val="0"/>
              </a:spcBef>
              <a:spcAft>
                <a:spcPts val="0"/>
              </a:spcAft>
              <a:buClr>
                <a:schemeClr val="lt1"/>
              </a:buClr>
              <a:buSzPts val="1300"/>
              <a:buFont typeface="Lato"/>
              <a:buNone/>
            </a:pPr>
            <a:r>
              <a:t/>
            </a:r>
            <a:endParaRPr i="0" sz="1300" u="none" cap="none" strike="noStrike">
              <a:solidFill>
                <a:schemeClr val="lt1"/>
              </a:solidFill>
              <a:latin typeface="Montserrat"/>
              <a:ea typeface="Montserrat"/>
              <a:cs typeface="Montserrat"/>
              <a:sym typeface="Montserrat"/>
            </a:endParaRPr>
          </a:p>
        </p:txBody>
      </p:sp>
      <p:sp>
        <p:nvSpPr>
          <p:cNvPr id="632" name="Google Shape;632;p50"/>
          <p:cNvSpPr txBox="1"/>
          <p:nvPr/>
        </p:nvSpPr>
        <p:spPr>
          <a:xfrm>
            <a:off x="956100" y="3123650"/>
            <a:ext cx="1717500" cy="52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lang="zh-HK" sz="2800">
                <a:solidFill>
                  <a:schemeClr val="lt1"/>
                </a:solidFill>
                <a:latin typeface="Montserrat"/>
                <a:ea typeface="Montserrat"/>
                <a:cs typeface="Montserrat"/>
                <a:sym typeface="Montserrat"/>
              </a:rPr>
              <a:t>Felucca</a:t>
            </a:r>
            <a:endParaRPr b="0" i="0" sz="2400" u="none" cap="none" strike="noStrike">
              <a:solidFill>
                <a:schemeClr val="lt1"/>
              </a:solidFill>
              <a:latin typeface="Montserrat"/>
              <a:ea typeface="Montserrat"/>
              <a:cs typeface="Montserrat"/>
              <a:sym typeface="Montserrat"/>
            </a:endParaRPr>
          </a:p>
        </p:txBody>
      </p:sp>
      <p:cxnSp>
        <p:nvCxnSpPr>
          <p:cNvPr id="633" name="Google Shape;633;p50"/>
          <p:cNvCxnSpPr/>
          <p:nvPr/>
        </p:nvCxnSpPr>
        <p:spPr>
          <a:xfrm rot="10800000">
            <a:off x="1726050" y="3644450"/>
            <a:ext cx="0" cy="532800"/>
          </a:xfrm>
          <a:prstGeom prst="straightConnector1">
            <a:avLst/>
          </a:prstGeom>
          <a:noFill/>
          <a:ln cap="flat" cmpd="sng" w="28575">
            <a:solidFill>
              <a:srgbClr val="FFFFFF"/>
            </a:solidFill>
            <a:prstDash val="solid"/>
            <a:round/>
            <a:headEnd len="med" w="med" type="none"/>
            <a:tailEnd len="med" w="med" type="triangle"/>
          </a:ln>
        </p:spPr>
      </p:cxnSp>
      <p:sp>
        <p:nvSpPr>
          <p:cNvPr id="634" name="Google Shape;634;p50"/>
          <p:cNvSpPr txBox="1"/>
          <p:nvPr/>
        </p:nvSpPr>
        <p:spPr>
          <a:xfrm>
            <a:off x="1000500" y="4100825"/>
            <a:ext cx="1673100" cy="52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lang="zh-HK" sz="1800">
                <a:solidFill>
                  <a:schemeClr val="lt1"/>
                </a:solidFill>
                <a:latin typeface="Montserrat"/>
                <a:ea typeface="Montserrat"/>
                <a:cs typeface="Montserrat"/>
                <a:sym typeface="Montserrat"/>
              </a:rPr>
              <a:t>Our project</a:t>
            </a:r>
            <a:endParaRPr b="0" i="0" sz="1800" u="none" cap="none" strike="noStrike">
              <a:solidFill>
                <a:schemeClr val="lt1"/>
              </a:solidFill>
              <a:latin typeface="Montserrat"/>
              <a:ea typeface="Montserrat"/>
              <a:cs typeface="Montserrat"/>
              <a:sym typeface="Montserrat"/>
            </a:endParaRPr>
          </a:p>
        </p:txBody>
      </p:sp>
      <p:sp>
        <p:nvSpPr>
          <p:cNvPr id="635" name="Google Shape;63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04"/>
          <p:cNvSpPr txBox="1"/>
          <p:nvPr>
            <p:ph type="title"/>
          </p:nvPr>
        </p:nvSpPr>
        <p:spPr>
          <a:xfrm>
            <a:off x="519400" y="1881150"/>
            <a:ext cx="4245600" cy="18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800"/>
              <a:t>Configuration Management</a:t>
            </a:r>
            <a:endParaRPr b="1" sz="3800"/>
          </a:p>
        </p:txBody>
      </p:sp>
      <p:sp>
        <p:nvSpPr>
          <p:cNvPr id="1361" name="Google Shape;1361;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0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Configuration Management</a:t>
            </a:r>
            <a:endParaRPr/>
          </a:p>
        </p:txBody>
      </p:sp>
      <p:sp>
        <p:nvSpPr>
          <p:cNvPr id="1367" name="Google Shape;1367;p105"/>
          <p:cNvSpPr txBox="1"/>
          <p:nvPr>
            <p:ph idx="1" type="body"/>
          </p:nvPr>
        </p:nvSpPr>
        <p:spPr>
          <a:xfrm>
            <a:off x="495850" y="923500"/>
            <a:ext cx="6254100" cy="3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342900" lvl="0" marL="457200" rtl="0" algn="l">
              <a:lnSpc>
                <a:spcPct val="115000"/>
              </a:lnSpc>
              <a:spcBef>
                <a:spcPts val="1600"/>
              </a:spcBef>
              <a:spcAft>
                <a:spcPts val="0"/>
              </a:spcAft>
              <a:buClr>
                <a:srgbClr val="FFFFFF"/>
              </a:buClr>
              <a:buSzPts val="1800"/>
              <a:buFont typeface="Montserrat"/>
              <a:buChar char="●"/>
            </a:pPr>
            <a:r>
              <a:rPr b="1" lang="zh-HK" sz="1800">
                <a:solidFill>
                  <a:srgbClr val="FFFFFF"/>
                </a:solidFill>
                <a:latin typeface="Montserrat"/>
                <a:ea typeface="Montserrat"/>
                <a:cs typeface="Montserrat"/>
                <a:sym typeface="Montserrat"/>
              </a:rPr>
              <a:t>Code Management: </a:t>
            </a:r>
            <a:endParaRPr b="1" sz="1800">
              <a:solidFill>
                <a:srgbClr val="FFFFFF"/>
              </a:solidFill>
              <a:latin typeface="Montserrat"/>
              <a:ea typeface="Montserrat"/>
              <a:cs typeface="Montserrat"/>
              <a:sym typeface="Montserrat"/>
            </a:endParaRPr>
          </a:p>
          <a:p>
            <a:pPr indent="-342900" lvl="1" marL="914400" rtl="0" algn="l">
              <a:lnSpc>
                <a:spcPct val="115000"/>
              </a:lnSpc>
              <a:spcBef>
                <a:spcPts val="0"/>
              </a:spcBef>
              <a:spcAft>
                <a:spcPts val="0"/>
              </a:spcAft>
              <a:buClr>
                <a:srgbClr val="FFFFFF"/>
              </a:buClr>
              <a:buSzPts val="1800"/>
              <a:buFont typeface="Montserrat"/>
              <a:buChar char="○"/>
            </a:pPr>
            <a:r>
              <a:rPr b="1" lang="zh-HK" sz="1800">
                <a:solidFill>
                  <a:srgbClr val="FFFFFF"/>
                </a:solidFill>
                <a:latin typeface="Montserrat"/>
                <a:ea typeface="Montserrat"/>
                <a:cs typeface="Montserrat"/>
                <a:sym typeface="Montserrat"/>
              </a:rPr>
              <a:t>Managed through GitHub</a:t>
            </a:r>
            <a:endParaRPr b="1" sz="18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Char char="●"/>
            </a:pPr>
            <a:r>
              <a:rPr b="1" lang="zh-HK" sz="1800">
                <a:solidFill>
                  <a:srgbClr val="FFFFFF"/>
                </a:solidFill>
                <a:latin typeface="Montserrat"/>
                <a:ea typeface="Montserrat"/>
                <a:cs typeface="Montserrat"/>
                <a:sym typeface="Montserrat"/>
              </a:rPr>
              <a:t>Our plan is:</a:t>
            </a:r>
            <a:endParaRPr sz="1800">
              <a:solidFill>
                <a:srgbClr val="FFFFFF"/>
              </a:solidFill>
              <a:latin typeface="Montserrat"/>
              <a:ea typeface="Montserrat"/>
              <a:cs typeface="Montserrat"/>
              <a:sym typeface="Montserrat"/>
            </a:endParaRPr>
          </a:p>
          <a:p>
            <a:pPr indent="-330200" lvl="1" marL="914400" marR="0" rtl="0" algn="l">
              <a:lnSpc>
                <a:spcPct val="115000"/>
              </a:lnSpc>
              <a:spcBef>
                <a:spcPts val="0"/>
              </a:spcBef>
              <a:spcAft>
                <a:spcPts val="0"/>
              </a:spcAft>
              <a:buClr>
                <a:srgbClr val="FFFFFF"/>
              </a:buClr>
              <a:buSzPts val="1600"/>
              <a:buFont typeface="Montserrat"/>
              <a:buChar char="○"/>
            </a:pPr>
            <a:r>
              <a:rPr lang="zh-HK" sz="1600">
                <a:solidFill>
                  <a:srgbClr val="FFFFFF"/>
                </a:solidFill>
                <a:latin typeface="Montserrat"/>
                <a:ea typeface="Montserrat"/>
                <a:cs typeface="Montserrat"/>
                <a:sym typeface="Montserrat"/>
              </a:rPr>
              <a:t>Each function developed on dedicated function branches</a:t>
            </a:r>
            <a:endParaRPr sz="1600">
              <a:solidFill>
                <a:srgbClr val="FFFFFF"/>
              </a:solidFill>
              <a:latin typeface="Montserrat"/>
              <a:ea typeface="Montserrat"/>
              <a:cs typeface="Montserrat"/>
              <a:sym typeface="Montserrat"/>
            </a:endParaRPr>
          </a:p>
          <a:p>
            <a:pPr indent="-330200" lvl="1" marL="914400" marR="0" rtl="0" algn="l">
              <a:lnSpc>
                <a:spcPct val="115000"/>
              </a:lnSpc>
              <a:spcBef>
                <a:spcPts val="1600"/>
              </a:spcBef>
              <a:spcAft>
                <a:spcPts val="0"/>
              </a:spcAft>
              <a:buClr>
                <a:srgbClr val="FFFFFF"/>
              </a:buClr>
              <a:buSzPts val="1600"/>
              <a:buFont typeface="Montserrat"/>
              <a:buChar char="○"/>
            </a:pPr>
            <a:r>
              <a:rPr lang="zh-HK" sz="1600">
                <a:solidFill>
                  <a:srgbClr val="FFFFFF"/>
                </a:solidFill>
                <a:latin typeface="Montserrat"/>
                <a:ea typeface="Montserrat"/>
                <a:cs typeface="Montserrat"/>
                <a:sym typeface="Montserrat"/>
              </a:rPr>
              <a:t>Merge to master development branch after done</a:t>
            </a:r>
            <a:endParaRPr sz="1600">
              <a:solidFill>
                <a:srgbClr val="FFFFFF"/>
              </a:solidFill>
              <a:latin typeface="Montserrat"/>
              <a:ea typeface="Montserrat"/>
              <a:cs typeface="Montserrat"/>
              <a:sym typeface="Montserrat"/>
            </a:endParaRPr>
          </a:p>
          <a:p>
            <a:pPr indent="-330200" lvl="1" marL="914400" marR="0" rtl="0" algn="l">
              <a:lnSpc>
                <a:spcPct val="115000"/>
              </a:lnSpc>
              <a:spcBef>
                <a:spcPts val="1600"/>
              </a:spcBef>
              <a:spcAft>
                <a:spcPts val="0"/>
              </a:spcAft>
              <a:buClr>
                <a:srgbClr val="FFFFFF"/>
              </a:buClr>
              <a:buSzPts val="1600"/>
              <a:buFont typeface="Montserrat"/>
              <a:buChar char="○"/>
            </a:pPr>
            <a:r>
              <a:rPr lang="zh-HK" sz="1600">
                <a:solidFill>
                  <a:srgbClr val="FFFFFF"/>
                </a:solidFill>
                <a:latin typeface="Montserrat"/>
                <a:ea typeface="Montserrat"/>
                <a:cs typeface="Montserrat"/>
                <a:sym typeface="Montserrat"/>
              </a:rPr>
              <a:t>Open a maintenance branch </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368" name="Google Shape;1368;p105"/>
          <p:cNvPicPr preferRelativeResize="0"/>
          <p:nvPr/>
        </p:nvPicPr>
        <p:blipFill>
          <a:blip r:embed="rId3">
            <a:alphaModFix/>
          </a:blip>
          <a:stretch>
            <a:fillRect/>
          </a:stretch>
        </p:blipFill>
        <p:spPr>
          <a:xfrm>
            <a:off x="6554850" y="1217450"/>
            <a:ext cx="2133600" cy="2133600"/>
          </a:xfrm>
          <a:prstGeom prst="rect">
            <a:avLst/>
          </a:prstGeom>
          <a:noFill/>
          <a:ln>
            <a:noFill/>
          </a:ln>
        </p:spPr>
      </p:pic>
      <p:sp>
        <p:nvSpPr>
          <p:cNvPr id="1369" name="Google Shape;1369;p105"/>
          <p:cNvSpPr txBox="1"/>
          <p:nvPr/>
        </p:nvSpPr>
        <p:spPr>
          <a:xfrm>
            <a:off x="7224250" y="3413425"/>
            <a:ext cx="872700" cy="3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HK" sz="1000">
                <a:solidFill>
                  <a:srgbClr val="FFFFFF"/>
                </a:solidFill>
              </a:rPr>
              <a:t>github.com</a:t>
            </a:r>
            <a:endParaRPr b="1" sz="1000">
              <a:solidFill>
                <a:srgbClr val="FFFFFF"/>
              </a:solidFill>
            </a:endParaRPr>
          </a:p>
        </p:txBody>
      </p:sp>
      <p:sp>
        <p:nvSpPr>
          <p:cNvPr id="1370" name="Google Shape;137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1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Configuration Management</a:t>
            </a:r>
            <a:endParaRPr/>
          </a:p>
        </p:txBody>
      </p:sp>
      <p:sp>
        <p:nvSpPr>
          <p:cNvPr id="1376" name="Google Shape;1376;p106"/>
          <p:cNvSpPr txBox="1"/>
          <p:nvPr>
            <p:ph idx="1" type="body"/>
          </p:nvPr>
        </p:nvSpPr>
        <p:spPr>
          <a:xfrm>
            <a:off x="901300" y="923500"/>
            <a:ext cx="7270200" cy="3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Montserrat"/>
              <a:ea typeface="Montserrat"/>
              <a:cs typeface="Montserrat"/>
              <a:sym typeface="Montserrat"/>
            </a:endParaRPr>
          </a:p>
          <a:p>
            <a:pPr indent="-342900" lvl="0" marL="457200" rtl="0" algn="l">
              <a:lnSpc>
                <a:spcPct val="115000"/>
              </a:lnSpc>
              <a:spcBef>
                <a:spcPts val="1600"/>
              </a:spcBef>
              <a:spcAft>
                <a:spcPts val="0"/>
              </a:spcAft>
              <a:buClr>
                <a:srgbClr val="FFFFFF"/>
              </a:buClr>
              <a:buSzPts val="1800"/>
              <a:buFont typeface="Montserrat"/>
              <a:buChar char="●"/>
            </a:pPr>
            <a:r>
              <a:rPr b="1" lang="zh-HK" sz="1800">
                <a:solidFill>
                  <a:srgbClr val="FFFFFF"/>
                </a:solidFill>
                <a:latin typeface="Montserrat"/>
                <a:ea typeface="Montserrat"/>
                <a:cs typeface="Montserrat"/>
                <a:sym typeface="Montserrat"/>
              </a:rPr>
              <a:t>Environment</a:t>
            </a:r>
            <a:r>
              <a:rPr b="1" lang="zh-HK" sz="1800">
                <a:solidFill>
                  <a:srgbClr val="FFFFFF"/>
                </a:solidFill>
                <a:latin typeface="Montserrat"/>
                <a:ea typeface="Montserrat"/>
                <a:cs typeface="Montserrat"/>
                <a:sym typeface="Montserrat"/>
              </a:rPr>
              <a:t> Management: managed by Vagrant file, stored in GitHub</a:t>
            </a:r>
            <a:endParaRPr b="1" sz="1800">
              <a:solidFill>
                <a:srgbClr val="FFFFFF"/>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800">
              <a:solidFill>
                <a:srgbClr val="FFFFFF"/>
              </a:solidFill>
              <a:latin typeface="Arial"/>
              <a:ea typeface="Arial"/>
              <a:cs typeface="Arial"/>
              <a:sym typeface="Arial"/>
            </a:endParaRPr>
          </a:p>
          <a:p>
            <a:pPr indent="0" lvl="0" marL="914400" marR="0" rtl="0" algn="l">
              <a:lnSpc>
                <a:spcPct val="115000"/>
              </a:lnSpc>
              <a:spcBef>
                <a:spcPts val="0"/>
              </a:spcBef>
              <a:spcAft>
                <a:spcPts val="0"/>
              </a:spcAft>
              <a:buNone/>
            </a:pPr>
            <a:r>
              <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377" name="Google Shape;1377;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grpSp>
        <p:nvGrpSpPr>
          <p:cNvPr id="1378" name="Google Shape;1378;p106"/>
          <p:cNvGrpSpPr/>
          <p:nvPr/>
        </p:nvGrpSpPr>
        <p:grpSpPr>
          <a:xfrm>
            <a:off x="2233499" y="2149642"/>
            <a:ext cx="4300065" cy="2756203"/>
            <a:chOff x="6505573" y="2745170"/>
            <a:chExt cx="1122000" cy="1668000"/>
          </a:xfrm>
        </p:grpSpPr>
        <p:sp>
          <p:nvSpPr>
            <p:cNvPr id="1379" name="Google Shape;1379;p10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3" name="Google Shape;1383;p106"/>
          <p:cNvPicPr preferRelativeResize="0"/>
          <p:nvPr/>
        </p:nvPicPr>
        <p:blipFill>
          <a:blip r:embed="rId3">
            <a:alphaModFix/>
          </a:blip>
          <a:stretch>
            <a:fillRect/>
          </a:stretch>
        </p:blipFill>
        <p:spPr>
          <a:xfrm>
            <a:off x="2463025" y="2281025"/>
            <a:ext cx="3841000" cy="24934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0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Configuration Management</a:t>
            </a:r>
            <a:endParaRPr/>
          </a:p>
        </p:txBody>
      </p:sp>
      <p:sp>
        <p:nvSpPr>
          <p:cNvPr id="1389" name="Google Shape;1389;p107"/>
          <p:cNvSpPr txBox="1"/>
          <p:nvPr>
            <p:ph idx="1" type="body"/>
          </p:nvPr>
        </p:nvSpPr>
        <p:spPr>
          <a:xfrm>
            <a:off x="549400" y="10395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Montserrat"/>
              <a:ea typeface="Montserrat"/>
              <a:cs typeface="Montserrat"/>
              <a:sym typeface="Montserrat"/>
            </a:endParaRPr>
          </a:p>
          <a:p>
            <a:pPr indent="-342900" lvl="0" marL="457200" rtl="0" algn="l">
              <a:spcBef>
                <a:spcPts val="1600"/>
              </a:spcBef>
              <a:spcAft>
                <a:spcPts val="0"/>
              </a:spcAft>
              <a:buClr>
                <a:srgbClr val="FFFFFF"/>
              </a:buClr>
              <a:buSzPts val="1800"/>
              <a:buFont typeface="Montserrat"/>
              <a:buChar char="●"/>
            </a:pPr>
            <a:r>
              <a:rPr b="1" lang="zh-HK" sz="1800">
                <a:solidFill>
                  <a:srgbClr val="FFFFFF"/>
                </a:solidFill>
                <a:latin typeface="Montserrat"/>
                <a:ea typeface="Montserrat"/>
                <a:cs typeface="Montserrat"/>
                <a:sym typeface="Montserrat"/>
              </a:rPr>
              <a:t>Document Management:</a:t>
            </a:r>
            <a:endParaRPr b="1" sz="1800">
              <a:solidFill>
                <a:srgbClr val="FFFFFF"/>
              </a:solidFill>
              <a:latin typeface="Montserrat"/>
              <a:ea typeface="Montserrat"/>
              <a:cs typeface="Montserrat"/>
              <a:sym typeface="Montserrat"/>
            </a:endParaRPr>
          </a:p>
          <a:p>
            <a:pPr indent="-330200" lvl="1" marL="914400" rtl="0" algn="l">
              <a:spcBef>
                <a:spcPts val="1600"/>
              </a:spcBef>
              <a:spcAft>
                <a:spcPts val="0"/>
              </a:spcAft>
              <a:buClr>
                <a:srgbClr val="FFFFFF"/>
              </a:buClr>
              <a:buSzPts val="1600"/>
              <a:buFont typeface="Montserrat"/>
              <a:buChar char="○"/>
            </a:pPr>
            <a:r>
              <a:rPr lang="zh-HK" sz="1600">
                <a:solidFill>
                  <a:srgbClr val="FFFFFF"/>
                </a:solidFill>
                <a:latin typeface="Montserrat"/>
                <a:ea typeface="Montserrat"/>
                <a:cs typeface="Montserrat"/>
                <a:sym typeface="Montserrat"/>
              </a:rPr>
              <a:t>Keep a log for each document artifact.</a:t>
            </a:r>
            <a:endParaRPr sz="1600">
              <a:solidFill>
                <a:srgbClr val="FFFFFF"/>
              </a:solidFill>
              <a:latin typeface="Montserrat"/>
              <a:ea typeface="Montserrat"/>
              <a:cs typeface="Montserrat"/>
              <a:sym typeface="Montserrat"/>
            </a:endParaRPr>
          </a:p>
          <a:p>
            <a:pPr indent="-330200" lvl="1" marL="914400" rtl="0" algn="l">
              <a:spcBef>
                <a:spcPts val="1600"/>
              </a:spcBef>
              <a:spcAft>
                <a:spcPts val="0"/>
              </a:spcAft>
              <a:buClr>
                <a:srgbClr val="FFFFFF"/>
              </a:buClr>
              <a:buSzPts val="1600"/>
              <a:buFont typeface="Montserrat"/>
              <a:buChar char="○"/>
            </a:pPr>
            <a:r>
              <a:rPr lang="zh-HK" sz="1600">
                <a:solidFill>
                  <a:srgbClr val="FFFFFF"/>
                </a:solidFill>
                <a:latin typeface="Montserrat"/>
                <a:ea typeface="Montserrat"/>
                <a:cs typeface="Montserrat"/>
                <a:sym typeface="Montserrat"/>
              </a:rPr>
              <a:t>The log is updated with version number, date of change, description of change, editor and reviewer. Each time a modification is made to a document log.</a:t>
            </a:r>
            <a:endParaRPr sz="14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
        <p:nvSpPr>
          <p:cNvPr id="1390" name="Google Shape;1390;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graphicFrame>
        <p:nvGraphicFramePr>
          <p:cNvPr id="1395" name="Google Shape;1395;p108"/>
          <p:cNvGraphicFramePr/>
          <p:nvPr/>
        </p:nvGraphicFramePr>
        <p:xfrm>
          <a:off x="1641900" y="1564188"/>
          <a:ext cx="3000000" cy="3000000"/>
        </p:xfrm>
        <a:graphic>
          <a:graphicData uri="http://schemas.openxmlformats.org/drawingml/2006/table">
            <a:tbl>
              <a:tblPr>
                <a:noFill/>
                <a:tableStyleId>{7F60DD03-A6A5-43E9-BE75-8DBF04BB0693}</a:tableStyleId>
              </a:tblPr>
              <a:tblGrid>
                <a:gridCol w="524650"/>
                <a:gridCol w="957700"/>
                <a:gridCol w="1590575"/>
                <a:gridCol w="924375"/>
                <a:gridCol w="940000"/>
              </a:tblGrid>
              <a:tr h="301400">
                <a:tc>
                  <a:txBody>
                    <a:bodyPr/>
                    <a:lstStyle/>
                    <a:p>
                      <a:pPr indent="0" lvl="0" marL="0" marR="0" rtl="0" algn="l">
                        <a:lnSpc>
                          <a:spcPct val="100000"/>
                        </a:lnSpc>
                        <a:spcBef>
                          <a:spcPts val="0"/>
                        </a:spcBef>
                        <a:spcAft>
                          <a:spcPts val="0"/>
                        </a:spcAft>
                        <a:buNone/>
                      </a:pPr>
                      <a:r>
                        <a:rPr lang="zh-HK" sz="900">
                          <a:solidFill>
                            <a:srgbClr val="FFFFFF"/>
                          </a:solidFill>
                        </a:rPr>
                        <a:t>0.4</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Apr 12nd,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Add time sequence diagram</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Guancheng Li</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J</a:t>
                      </a:r>
                      <a:r>
                        <a:rPr lang="zh-HK" sz="900">
                          <a:solidFill>
                            <a:srgbClr val="FFFFFF"/>
                          </a:solidFill>
                        </a:rPr>
                        <a:t>effrey </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521350">
                <a:tc>
                  <a:txBody>
                    <a:bodyPr/>
                    <a:lstStyle/>
                    <a:p>
                      <a:pPr indent="0" lvl="0" marL="0" marR="0" rtl="0" algn="l">
                        <a:lnSpc>
                          <a:spcPct val="100000"/>
                        </a:lnSpc>
                        <a:spcBef>
                          <a:spcPts val="0"/>
                        </a:spcBef>
                        <a:spcAft>
                          <a:spcPts val="0"/>
                        </a:spcAft>
                        <a:buNone/>
                      </a:pPr>
                      <a:r>
                        <a:rPr lang="zh-HK" sz="900">
                          <a:solidFill>
                            <a:srgbClr val="FFFFFF"/>
                          </a:solidFill>
                        </a:rPr>
                        <a:t>0.5</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Apr 24th,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Update detailed flow digram and time sequence diagram to unify the glossary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Sudi Lyu,</a:t>
                      </a:r>
                      <a:endParaRPr sz="900">
                        <a:solidFill>
                          <a:srgbClr val="FFFFFF"/>
                        </a:solidFill>
                      </a:endParaRPr>
                    </a:p>
                    <a:p>
                      <a:pPr indent="0" lvl="0" marL="0" marR="0" rtl="0" algn="l">
                        <a:lnSpc>
                          <a:spcPct val="100000"/>
                        </a:lnSpc>
                        <a:spcBef>
                          <a:spcPts val="0"/>
                        </a:spcBef>
                        <a:spcAft>
                          <a:spcPts val="0"/>
                        </a:spcAft>
                        <a:buNone/>
                      </a:pPr>
                      <a:r>
                        <a:rPr lang="zh-HK" sz="900">
                          <a:solidFill>
                            <a:srgbClr val="FFFFFF"/>
                          </a:solidFill>
                        </a:rPr>
                        <a:t>Guancheng Li</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Hasan</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396" name="Google Shape;1396;p108"/>
          <p:cNvSpPr txBox="1"/>
          <p:nvPr/>
        </p:nvSpPr>
        <p:spPr>
          <a:xfrm>
            <a:off x="1605000" y="969350"/>
            <a:ext cx="3000000" cy="3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HK" sz="1200">
                <a:solidFill>
                  <a:srgbClr val="FFFFFF"/>
                </a:solidFill>
                <a:latin typeface="Montserrat"/>
                <a:ea typeface="Montserrat"/>
                <a:cs typeface="Montserrat"/>
                <a:sym typeface="Montserrat"/>
              </a:rPr>
              <a:t>Architecture Document</a:t>
            </a:r>
            <a:endParaRPr b="1" sz="1200">
              <a:solidFill>
                <a:srgbClr val="FFFFFF"/>
              </a:solidFill>
              <a:latin typeface="Montserrat"/>
              <a:ea typeface="Montserrat"/>
              <a:cs typeface="Montserrat"/>
              <a:sym typeface="Montserrat"/>
            </a:endParaRPr>
          </a:p>
        </p:txBody>
      </p:sp>
      <p:sp>
        <p:nvSpPr>
          <p:cNvPr id="1397" name="Google Shape;1397;p108"/>
          <p:cNvSpPr txBox="1"/>
          <p:nvPr/>
        </p:nvSpPr>
        <p:spPr>
          <a:xfrm>
            <a:off x="1605000" y="3749300"/>
            <a:ext cx="3000000" cy="3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HK" sz="1200">
                <a:solidFill>
                  <a:srgbClr val="FFFFFF"/>
                </a:solidFill>
                <a:latin typeface="Montserrat"/>
                <a:ea typeface="Montserrat"/>
                <a:cs typeface="Montserrat"/>
                <a:sym typeface="Montserrat"/>
              </a:rPr>
              <a:t>Requirement</a:t>
            </a:r>
            <a:r>
              <a:rPr b="1" lang="zh-HK" sz="1200">
                <a:solidFill>
                  <a:srgbClr val="FFFFFF"/>
                </a:solidFill>
                <a:latin typeface="Montserrat"/>
                <a:ea typeface="Montserrat"/>
                <a:cs typeface="Montserrat"/>
                <a:sym typeface="Montserrat"/>
              </a:rPr>
              <a:t> Document</a:t>
            </a:r>
            <a:endParaRPr sz="900">
              <a:solidFill>
                <a:srgbClr val="FFFFFF"/>
              </a:solidFill>
              <a:latin typeface="Montserrat"/>
              <a:ea typeface="Montserrat"/>
              <a:cs typeface="Montserrat"/>
              <a:sym typeface="Montserrat"/>
            </a:endParaRPr>
          </a:p>
        </p:txBody>
      </p:sp>
      <p:graphicFrame>
        <p:nvGraphicFramePr>
          <p:cNvPr id="1398" name="Google Shape;1398;p108"/>
          <p:cNvGraphicFramePr/>
          <p:nvPr/>
        </p:nvGraphicFramePr>
        <p:xfrm>
          <a:off x="1641900" y="2961888"/>
          <a:ext cx="3000000" cy="3000000"/>
        </p:xfrm>
        <a:graphic>
          <a:graphicData uri="http://schemas.openxmlformats.org/drawingml/2006/table">
            <a:tbl>
              <a:tblPr>
                <a:noFill/>
                <a:tableStyleId>{7F60DD03-A6A5-43E9-BE75-8DBF04BB0693}</a:tableStyleId>
              </a:tblPr>
              <a:tblGrid>
                <a:gridCol w="521950"/>
                <a:gridCol w="985900"/>
                <a:gridCol w="1565075"/>
                <a:gridCol w="936975"/>
                <a:gridCol w="927400"/>
              </a:tblGrid>
              <a:tr h="12700">
                <a:tc>
                  <a:txBody>
                    <a:bodyPr/>
                    <a:lstStyle/>
                    <a:p>
                      <a:pPr indent="0" lvl="0" marL="0" marR="0" rtl="0" algn="l">
                        <a:lnSpc>
                          <a:spcPct val="100000"/>
                        </a:lnSpc>
                        <a:spcBef>
                          <a:spcPts val="0"/>
                        </a:spcBef>
                        <a:spcAft>
                          <a:spcPts val="0"/>
                        </a:spcAft>
                        <a:buNone/>
                      </a:pPr>
                      <a:r>
                        <a:rPr lang="zh-HK" sz="900">
                          <a:solidFill>
                            <a:srgbClr val="FFFFFF"/>
                          </a:solidFill>
                        </a:rPr>
                        <a:t>0.6</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Apr 6th,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Add deployment mode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Sudi Lyu</a:t>
                      </a:r>
                      <a:endParaRPr sz="900">
                        <a:solidFill>
                          <a:srgbClr val="FFFFFF"/>
                        </a:solidFill>
                      </a:endParaRPr>
                    </a:p>
                    <a:p>
                      <a:pPr indent="0" lvl="0" marL="0" marR="0" rtl="0" algn="l">
                        <a:lnSpc>
                          <a:spcPct val="100000"/>
                        </a:lnSpc>
                        <a:spcBef>
                          <a:spcPts val="0"/>
                        </a:spcBef>
                        <a:spcAft>
                          <a:spcPts val="0"/>
                        </a:spcAft>
                        <a:buNone/>
                      </a:pPr>
                      <a:r>
                        <a:rPr lang="zh-HK" sz="900">
                          <a:solidFill>
                            <a:srgbClr val="FFFFFF"/>
                          </a:solidFill>
                        </a:rPr>
                        <a:t>Di Mu</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None/>
                      </a:pPr>
                      <a:r>
                        <a:rPr lang="zh-HK" sz="900">
                          <a:solidFill>
                            <a:srgbClr val="FFFFFF"/>
                          </a:solidFill>
                        </a:rPr>
                        <a:t>1.0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May 1st,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Re-organize contents</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Guancheng Li</a:t>
                      </a:r>
                      <a:endParaRPr sz="900">
                        <a:solidFill>
                          <a:srgbClr val="FFFFFF"/>
                        </a:solidFill>
                      </a:endParaRPr>
                    </a:p>
                    <a:p>
                      <a:pPr indent="0" lvl="0" marL="0" marR="0" rtl="0" algn="l">
                        <a:lnSpc>
                          <a:spcPct val="100000"/>
                        </a:lnSpc>
                        <a:spcBef>
                          <a:spcPts val="0"/>
                        </a:spcBef>
                        <a:spcAft>
                          <a:spcPts val="0"/>
                        </a:spcAft>
                        <a:buNone/>
                      </a:pPr>
                      <a:r>
                        <a:rPr lang="zh-HK" sz="900">
                          <a:solidFill>
                            <a:srgbClr val="FFFFFF"/>
                          </a:solidFill>
                        </a:rPr>
                        <a:t>Di Mu</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399" name="Google Shape;1399;p108"/>
          <p:cNvSpPr txBox="1"/>
          <p:nvPr/>
        </p:nvSpPr>
        <p:spPr>
          <a:xfrm>
            <a:off x="1641900" y="2392650"/>
            <a:ext cx="3000000" cy="31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HK" sz="1200">
                <a:solidFill>
                  <a:srgbClr val="FFFFFF"/>
                </a:solidFill>
                <a:latin typeface="Montserrat"/>
                <a:ea typeface="Montserrat"/>
                <a:cs typeface="Montserrat"/>
                <a:sym typeface="Montserrat"/>
              </a:rPr>
              <a:t>Statement of Work</a:t>
            </a:r>
            <a:endParaRPr b="1" sz="900">
              <a:solidFill>
                <a:srgbClr val="FFFFFF"/>
              </a:solidFill>
              <a:latin typeface="Montserrat"/>
              <a:ea typeface="Montserrat"/>
              <a:cs typeface="Montserrat"/>
              <a:sym typeface="Montserrat"/>
            </a:endParaRPr>
          </a:p>
        </p:txBody>
      </p:sp>
      <p:graphicFrame>
        <p:nvGraphicFramePr>
          <p:cNvPr id="1400" name="Google Shape;1400;p108"/>
          <p:cNvGraphicFramePr/>
          <p:nvPr/>
        </p:nvGraphicFramePr>
        <p:xfrm>
          <a:off x="1641913" y="4041400"/>
          <a:ext cx="3000000" cy="3000000"/>
        </p:xfrm>
        <a:graphic>
          <a:graphicData uri="http://schemas.openxmlformats.org/drawingml/2006/table">
            <a:tbl>
              <a:tblPr>
                <a:noFill/>
                <a:tableStyleId>{7F60DD03-A6A5-43E9-BE75-8DBF04BB0693}</a:tableStyleId>
              </a:tblPr>
              <a:tblGrid>
                <a:gridCol w="521950"/>
                <a:gridCol w="985900"/>
                <a:gridCol w="1565050"/>
                <a:gridCol w="937000"/>
                <a:gridCol w="927375"/>
              </a:tblGrid>
              <a:tr h="12700">
                <a:tc>
                  <a:txBody>
                    <a:bodyPr/>
                    <a:lstStyle/>
                    <a:p>
                      <a:pPr indent="0" lvl="0" marL="0" marR="0" rtl="0" algn="l">
                        <a:lnSpc>
                          <a:spcPct val="100000"/>
                        </a:lnSpc>
                        <a:spcBef>
                          <a:spcPts val="0"/>
                        </a:spcBef>
                        <a:spcAft>
                          <a:spcPts val="0"/>
                        </a:spcAft>
                        <a:buNone/>
                      </a:pPr>
                      <a:r>
                        <a:rPr lang="zh-HK" sz="900">
                          <a:solidFill>
                            <a:srgbClr val="FFFFFF"/>
                          </a:solidFill>
                        </a:rPr>
                        <a:t>Version</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Date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Change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Updated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Reviewed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4150">
                <a:tc>
                  <a:txBody>
                    <a:bodyPr/>
                    <a:lstStyle/>
                    <a:p>
                      <a:pPr indent="0" lvl="0" marL="0" marR="0" rtl="0" algn="l">
                        <a:lnSpc>
                          <a:spcPct val="100000"/>
                        </a:lnSpc>
                        <a:spcBef>
                          <a:spcPts val="0"/>
                        </a:spcBef>
                        <a:spcAft>
                          <a:spcPts val="0"/>
                        </a:spcAft>
                        <a:buNone/>
                      </a:pPr>
                      <a:r>
                        <a:rPr lang="zh-HK" sz="900">
                          <a:solidFill>
                            <a:srgbClr val="FFFFFF"/>
                          </a:solidFill>
                        </a:rPr>
                        <a:t>0.1</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Feb 7th,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Structure of the document</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Sudi Lyu</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4150">
                <a:tc>
                  <a:txBody>
                    <a:bodyPr/>
                    <a:lstStyle/>
                    <a:p>
                      <a:pPr indent="0" lvl="0" marL="0" marR="0" rtl="0" algn="l">
                        <a:lnSpc>
                          <a:spcPct val="100000"/>
                        </a:lnSpc>
                        <a:spcBef>
                          <a:spcPts val="0"/>
                        </a:spcBef>
                        <a:spcAft>
                          <a:spcPts val="0"/>
                        </a:spcAft>
                        <a:buNone/>
                      </a:pPr>
                      <a:r>
                        <a:rPr lang="zh-HK" sz="900">
                          <a:solidFill>
                            <a:srgbClr val="FFFFFF"/>
                          </a:solidFill>
                        </a:rPr>
                        <a:t>0.2</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Feb 10th, 2020</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Scope of work</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Guancheng Li</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1401" name="Google Shape;1401;p108"/>
          <p:cNvGraphicFramePr/>
          <p:nvPr/>
        </p:nvGraphicFramePr>
        <p:xfrm>
          <a:off x="1641888" y="1287050"/>
          <a:ext cx="3000000" cy="3000000"/>
        </p:xfrm>
        <a:graphic>
          <a:graphicData uri="http://schemas.openxmlformats.org/drawingml/2006/table">
            <a:tbl>
              <a:tblPr>
                <a:noFill/>
                <a:tableStyleId>{7F60DD03-A6A5-43E9-BE75-8DBF04BB0693}</a:tableStyleId>
              </a:tblPr>
              <a:tblGrid>
                <a:gridCol w="524650"/>
                <a:gridCol w="957700"/>
                <a:gridCol w="1590575"/>
                <a:gridCol w="924375"/>
                <a:gridCol w="940000"/>
              </a:tblGrid>
              <a:tr h="277125">
                <a:tc>
                  <a:txBody>
                    <a:bodyPr/>
                    <a:lstStyle/>
                    <a:p>
                      <a:pPr indent="0" lvl="0" marL="0" marR="0" rtl="0" algn="l">
                        <a:lnSpc>
                          <a:spcPct val="100000"/>
                        </a:lnSpc>
                        <a:spcBef>
                          <a:spcPts val="0"/>
                        </a:spcBef>
                        <a:spcAft>
                          <a:spcPts val="0"/>
                        </a:spcAft>
                        <a:buNone/>
                      </a:pPr>
                      <a:r>
                        <a:rPr lang="zh-HK" sz="900">
                          <a:solidFill>
                            <a:srgbClr val="FFFFFF"/>
                          </a:solidFill>
                        </a:rPr>
                        <a:t>Version</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Date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Change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Updated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Reviewed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1402" name="Google Shape;1402;p108"/>
          <p:cNvGraphicFramePr/>
          <p:nvPr/>
        </p:nvGraphicFramePr>
        <p:xfrm>
          <a:off x="1641888" y="2684750"/>
          <a:ext cx="3000000" cy="3000000"/>
        </p:xfrm>
        <a:graphic>
          <a:graphicData uri="http://schemas.openxmlformats.org/drawingml/2006/table">
            <a:tbl>
              <a:tblPr>
                <a:noFill/>
                <a:tableStyleId>{7F60DD03-A6A5-43E9-BE75-8DBF04BB0693}</a:tableStyleId>
              </a:tblPr>
              <a:tblGrid>
                <a:gridCol w="524650"/>
                <a:gridCol w="983200"/>
                <a:gridCol w="1565075"/>
                <a:gridCol w="936975"/>
                <a:gridCol w="927400"/>
              </a:tblGrid>
              <a:tr h="277125">
                <a:tc>
                  <a:txBody>
                    <a:bodyPr/>
                    <a:lstStyle/>
                    <a:p>
                      <a:pPr indent="0" lvl="0" marL="0" marR="0" rtl="0" algn="l">
                        <a:lnSpc>
                          <a:spcPct val="100000"/>
                        </a:lnSpc>
                        <a:spcBef>
                          <a:spcPts val="0"/>
                        </a:spcBef>
                        <a:spcAft>
                          <a:spcPts val="0"/>
                        </a:spcAft>
                        <a:buNone/>
                      </a:pPr>
                      <a:r>
                        <a:rPr lang="zh-HK" sz="900">
                          <a:solidFill>
                            <a:srgbClr val="FFFFFF"/>
                          </a:solidFill>
                        </a:rPr>
                        <a:t>Version</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Date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Change</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Updated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HK" sz="900">
                          <a:solidFill>
                            <a:srgbClr val="FFFFFF"/>
                          </a:solidFill>
                        </a:rPr>
                        <a:t>Reviewed by</a:t>
                      </a:r>
                      <a:endParaRPr sz="900">
                        <a:solidFill>
                          <a:srgbClr val="FFFFFF"/>
                        </a:solidFill>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403" name="Google Shape;1403;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404" name="Google Shape;1404;p108"/>
          <p:cNvSpPr txBox="1"/>
          <p:nvPr>
            <p:ph type="title"/>
          </p:nvPr>
        </p:nvSpPr>
        <p:spPr>
          <a:xfrm>
            <a:off x="1297500" y="393750"/>
            <a:ext cx="7038900" cy="6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Part of Log of Different Documents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109"/>
          <p:cNvSpPr txBox="1"/>
          <p:nvPr>
            <p:ph type="title"/>
          </p:nvPr>
        </p:nvSpPr>
        <p:spPr>
          <a:xfrm>
            <a:off x="823850" y="866775"/>
            <a:ext cx="42456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Reflection</a:t>
            </a:r>
            <a:endParaRPr b="1" sz="3800"/>
          </a:p>
        </p:txBody>
      </p:sp>
      <p:sp>
        <p:nvSpPr>
          <p:cNvPr id="1410" name="Google Shape;1410;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416" name="Google Shape;1416;p110"/>
          <p:cNvSpPr txBox="1"/>
          <p:nvPr>
            <p:ph type="title"/>
          </p:nvPr>
        </p:nvSpPr>
        <p:spPr>
          <a:xfrm>
            <a:off x="1297500" y="411703"/>
            <a:ext cx="7038900" cy="4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Reflection</a:t>
            </a:r>
            <a:endParaRPr/>
          </a:p>
        </p:txBody>
      </p:sp>
      <p:sp>
        <p:nvSpPr>
          <p:cNvPr id="1417" name="Google Shape;1417;p110"/>
          <p:cNvSpPr txBox="1"/>
          <p:nvPr>
            <p:ph idx="1" type="body"/>
          </p:nvPr>
        </p:nvSpPr>
        <p:spPr>
          <a:xfrm>
            <a:off x="990309" y="864703"/>
            <a:ext cx="8084700" cy="4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330200" lvl="0" marL="457200" rtl="0" algn="l">
              <a:spcBef>
                <a:spcPts val="1600"/>
              </a:spcBef>
              <a:spcAft>
                <a:spcPts val="0"/>
              </a:spcAft>
              <a:buClr>
                <a:srgbClr val="FFFFFF"/>
              </a:buClr>
              <a:buSzPts val="1600"/>
              <a:buFont typeface="Montserrat"/>
              <a:buChar char="●"/>
            </a:pPr>
            <a:r>
              <a:rPr b="1" lang="zh-HK" sz="1600">
                <a:solidFill>
                  <a:srgbClr val="FFFFFF"/>
                </a:solidFill>
                <a:latin typeface="Montserrat"/>
                <a:ea typeface="Montserrat"/>
                <a:cs typeface="Montserrat"/>
                <a:sym typeface="Montserrat"/>
              </a:rPr>
              <a:t>Learn the way to code as an organization</a:t>
            </a:r>
            <a:endParaRPr b="1" sz="1600">
              <a:solidFill>
                <a:srgbClr val="FFFFFF"/>
              </a:solidFill>
              <a:latin typeface="Montserrat"/>
              <a:ea typeface="Montserrat"/>
              <a:cs typeface="Montserrat"/>
              <a:sym typeface="Montserrat"/>
            </a:endParaRPr>
          </a:p>
          <a:p>
            <a:pPr indent="-317500" lvl="1" marL="914400" rtl="0" algn="l">
              <a:spcBef>
                <a:spcPts val="1600"/>
              </a:spcBef>
              <a:spcAft>
                <a:spcPts val="0"/>
              </a:spcAft>
              <a:buSzPts val="1400"/>
              <a:buFont typeface="Montserrat"/>
              <a:buChar char="○"/>
            </a:pPr>
            <a:r>
              <a:rPr lang="zh-HK" sz="1600">
                <a:latin typeface="Montserrat"/>
                <a:ea typeface="Montserrat"/>
                <a:cs typeface="Montserrat"/>
                <a:sym typeface="Montserrat"/>
              </a:rPr>
              <a:t>Agile, scrum procedure</a:t>
            </a:r>
            <a:endParaRPr sz="1600">
              <a:solidFill>
                <a:srgbClr val="FFFFFF"/>
              </a:solidFill>
              <a:latin typeface="Montserrat"/>
              <a:ea typeface="Montserrat"/>
              <a:cs typeface="Montserrat"/>
              <a:sym typeface="Montserrat"/>
            </a:endParaRPr>
          </a:p>
          <a:p>
            <a:pPr indent="-330200" lvl="0" marL="457200" rtl="0" algn="l">
              <a:spcBef>
                <a:spcPts val="1600"/>
              </a:spcBef>
              <a:spcAft>
                <a:spcPts val="0"/>
              </a:spcAft>
              <a:buClr>
                <a:srgbClr val="FFFFFF"/>
              </a:buClr>
              <a:buSzPts val="1600"/>
              <a:buFont typeface="Montserrat"/>
              <a:buChar char="●"/>
            </a:pPr>
            <a:r>
              <a:rPr b="1" lang="zh-HK" sz="1600">
                <a:latin typeface="Montserrat"/>
                <a:ea typeface="Montserrat"/>
                <a:cs typeface="Montserrat"/>
                <a:sym typeface="Montserrat"/>
              </a:rPr>
              <a:t>Learn technical details</a:t>
            </a:r>
            <a:endParaRPr sz="1600">
              <a:latin typeface="Montserrat"/>
              <a:ea typeface="Montserrat"/>
              <a:cs typeface="Montserrat"/>
              <a:sym typeface="Montserrat"/>
            </a:endParaRPr>
          </a:p>
          <a:p>
            <a:pPr indent="-330200" lvl="1" marL="914400" rtl="0" algn="l">
              <a:spcBef>
                <a:spcPts val="1600"/>
              </a:spcBef>
              <a:spcAft>
                <a:spcPts val="0"/>
              </a:spcAft>
              <a:buSzPts val="1600"/>
              <a:buFont typeface="Montserrat"/>
              <a:buChar char="○"/>
            </a:pPr>
            <a:r>
              <a:rPr lang="zh-HK" sz="1600">
                <a:latin typeface="Montserrat"/>
                <a:ea typeface="Montserrat"/>
                <a:cs typeface="Montserrat"/>
                <a:sym typeface="Montserrat"/>
              </a:rPr>
              <a:t>Some of us were not familiar with the framework we use before</a:t>
            </a:r>
            <a:endParaRPr sz="1600">
              <a:latin typeface="Montserrat"/>
              <a:ea typeface="Montserrat"/>
              <a:cs typeface="Montserrat"/>
              <a:sym typeface="Montserrat"/>
            </a:endParaRPr>
          </a:p>
          <a:p>
            <a:pPr indent="-330200" lvl="0" marL="457200" rtl="0" algn="l">
              <a:spcBef>
                <a:spcPts val="1600"/>
              </a:spcBef>
              <a:spcAft>
                <a:spcPts val="0"/>
              </a:spcAft>
              <a:buSzPts val="1600"/>
              <a:buFont typeface="Montserrat"/>
              <a:buChar char="●"/>
            </a:pPr>
            <a:r>
              <a:rPr b="1" lang="zh-HK" sz="1600">
                <a:latin typeface="Montserrat"/>
                <a:ea typeface="Montserrat"/>
                <a:cs typeface="Montserrat"/>
                <a:sym typeface="Montserrat"/>
              </a:rPr>
              <a:t>Make use case too soon without digging into the domain knowledge</a:t>
            </a:r>
            <a:endParaRPr b="1" sz="1600">
              <a:latin typeface="Montserrat"/>
              <a:ea typeface="Montserrat"/>
              <a:cs typeface="Montserrat"/>
              <a:sym typeface="Montserrat"/>
            </a:endParaRPr>
          </a:p>
          <a:p>
            <a:pPr indent="-330200" lvl="1" marL="914400" rtl="0" algn="l">
              <a:spcBef>
                <a:spcPts val="1600"/>
              </a:spcBef>
              <a:spcAft>
                <a:spcPts val="0"/>
              </a:spcAft>
              <a:buSzPts val="1600"/>
              <a:buFont typeface="Montserrat"/>
              <a:buChar char="○"/>
            </a:pPr>
            <a:r>
              <a:rPr lang="zh-HK" sz="1600">
                <a:latin typeface="Montserrat"/>
                <a:ea typeface="Montserrat"/>
                <a:cs typeface="Montserrat"/>
                <a:sym typeface="Montserrat"/>
              </a:rPr>
              <a:t>This leads to our use case is a little high-level and not detailed enough</a:t>
            </a:r>
            <a:endParaRPr sz="1600">
              <a:latin typeface="Montserrat"/>
              <a:ea typeface="Montserrat"/>
              <a:cs typeface="Montserrat"/>
              <a:sym typeface="Montserrat"/>
            </a:endParaRPr>
          </a:p>
          <a:p>
            <a:pPr indent="0" lvl="0" marL="0" rtl="0" algn="l">
              <a:spcBef>
                <a:spcPts val="1600"/>
              </a:spcBef>
              <a:spcAft>
                <a:spcPts val="0"/>
              </a:spcAft>
              <a:buNone/>
            </a:pPr>
            <a:r>
              <a:t/>
            </a:r>
            <a:endParaRPr b="1" sz="1100">
              <a:latin typeface="Montserrat"/>
              <a:ea typeface="Montserrat"/>
              <a:cs typeface="Montserrat"/>
              <a:sym typeface="Montserrat"/>
            </a:endParaRPr>
          </a:p>
          <a:p>
            <a:pPr indent="0" lvl="0" marL="0" rtl="0" algn="l">
              <a:spcBef>
                <a:spcPts val="1600"/>
              </a:spcBef>
              <a:spcAft>
                <a:spcPts val="0"/>
              </a:spcAft>
              <a:buNone/>
            </a:pPr>
            <a:r>
              <a:t/>
            </a:r>
            <a:endParaRPr b="1" sz="1100">
              <a:latin typeface="Montserrat"/>
              <a:ea typeface="Montserrat"/>
              <a:cs typeface="Montserrat"/>
              <a:sym typeface="Montserrat"/>
            </a:endParaRPr>
          </a:p>
          <a:p>
            <a:pPr indent="0" lvl="0" marL="0" rtl="0" algn="l">
              <a:spcBef>
                <a:spcPts val="1600"/>
              </a:spcBef>
              <a:spcAft>
                <a:spcPts val="0"/>
              </a:spcAft>
              <a:buNone/>
            </a:pPr>
            <a:r>
              <a:t/>
            </a:r>
            <a:endParaRPr sz="1200">
              <a:solidFill>
                <a:srgbClr val="FFFFFF"/>
              </a:solidFill>
              <a:latin typeface="Montserrat"/>
              <a:ea typeface="Montserrat"/>
              <a:cs typeface="Montserrat"/>
              <a:sym typeface="Montserrat"/>
            </a:endParaRPr>
          </a:p>
          <a:p>
            <a:pPr indent="0" lvl="0" marL="914400" rtl="0" algn="l">
              <a:spcBef>
                <a:spcPts val="160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rPr lang="zh-HK" sz="1600">
                <a:solidFill>
                  <a:srgbClr val="FFFFFF"/>
                </a:solidFill>
                <a:latin typeface="Montserrat"/>
                <a:ea typeface="Montserrat"/>
                <a:cs typeface="Montserrat"/>
                <a:sym typeface="Montserrat"/>
              </a:rPr>
              <a:t>	</a:t>
            </a:r>
            <a:endParaRPr sz="1600">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sz="16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11"/>
          <p:cNvSpPr txBox="1"/>
          <p:nvPr>
            <p:ph idx="1" type="body"/>
          </p:nvPr>
        </p:nvSpPr>
        <p:spPr>
          <a:xfrm>
            <a:off x="999950" y="861175"/>
            <a:ext cx="7962000" cy="4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330200" lvl="0" marL="457200" rtl="0" algn="l">
              <a:spcBef>
                <a:spcPts val="1600"/>
              </a:spcBef>
              <a:spcAft>
                <a:spcPts val="0"/>
              </a:spcAft>
              <a:buClr>
                <a:srgbClr val="FFFFFF"/>
              </a:buClr>
              <a:buSzPts val="1600"/>
              <a:buFont typeface="Montserrat"/>
              <a:buChar char="●"/>
            </a:pPr>
            <a:r>
              <a:rPr b="1" lang="zh-HK" sz="1600">
                <a:solidFill>
                  <a:srgbClr val="FFFFFF"/>
                </a:solidFill>
                <a:latin typeface="Montserrat"/>
                <a:ea typeface="Montserrat"/>
                <a:cs typeface="Montserrat"/>
                <a:sym typeface="Montserrat"/>
              </a:rPr>
              <a:t>Not go into system architecture too soon</a:t>
            </a:r>
            <a:endParaRPr b="1" sz="1600">
              <a:solidFill>
                <a:srgbClr val="FFFFFF"/>
              </a:solidFill>
              <a:latin typeface="Montserrat"/>
              <a:ea typeface="Montserrat"/>
              <a:cs typeface="Montserrat"/>
              <a:sym typeface="Montserrat"/>
            </a:endParaRPr>
          </a:p>
          <a:p>
            <a:pPr indent="-317500" lvl="1" marL="914400" rtl="0" algn="l">
              <a:spcBef>
                <a:spcPts val="1600"/>
              </a:spcBef>
              <a:spcAft>
                <a:spcPts val="0"/>
              </a:spcAft>
              <a:buSzPts val="1400"/>
              <a:buFont typeface="Montserrat"/>
              <a:buChar char="○"/>
            </a:pPr>
            <a:r>
              <a:rPr lang="zh-HK" sz="1600">
                <a:latin typeface="Montserrat"/>
                <a:ea typeface="Montserrat"/>
                <a:cs typeface="Montserrat"/>
                <a:sym typeface="Montserrat"/>
              </a:rPr>
              <a:t>Lack of knowledge about the requirement</a:t>
            </a:r>
            <a:endParaRPr sz="1600">
              <a:solidFill>
                <a:srgbClr val="FFFFFF"/>
              </a:solidFill>
              <a:latin typeface="Montserrat"/>
              <a:ea typeface="Montserrat"/>
              <a:cs typeface="Montserrat"/>
              <a:sym typeface="Montserrat"/>
            </a:endParaRPr>
          </a:p>
          <a:p>
            <a:pPr indent="-330200" lvl="0" marL="457200" rtl="0" algn="l">
              <a:spcBef>
                <a:spcPts val="1600"/>
              </a:spcBef>
              <a:spcAft>
                <a:spcPts val="0"/>
              </a:spcAft>
              <a:buClr>
                <a:srgbClr val="FFFFFF"/>
              </a:buClr>
              <a:buSzPts val="1600"/>
              <a:buFont typeface="Montserrat"/>
              <a:buChar char="●"/>
            </a:pPr>
            <a:r>
              <a:rPr b="1" lang="zh-HK" sz="1600">
                <a:latin typeface="Montserrat"/>
                <a:ea typeface="Montserrat"/>
                <a:cs typeface="Montserrat"/>
                <a:sym typeface="Montserrat"/>
              </a:rPr>
              <a:t>Find an efficient way to communicate with others is very important</a:t>
            </a:r>
            <a:endParaRPr sz="1600">
              <a:latin typeface="Montserrat"/>
              <a:ea typeface="Montserrat"/>
              <a:cs typeface="Montserrat"/>
              <a:sym typeface="Montserrat"/>
            </a:endParaRPr>
          </a:p>
          <a:p>
            <a:pPr indent="-330200" lvl="1" marL="914400" rtl="0" algn="l">
              <a:spcBef>
                <a:spcPts val="1600"/>
              </a:spcBef>
              <a:spcAft>
                <a:spcPts val="0"/>
              </a:spcAft>
              <a:buSzPts val="1600"/>
              <a:buFont typeface="Montserrat"/>
              <a:buChar char="○"/>
            </a:pPr>
            <a:r>
              <a:rPr lang="zh-HK" sz="1600">
                <a:latin typeface="Montserrat"/>
                <a:ea typeface="Montserrat"/>
                <a:cs typeface="Montserrat"/>
                <a:sym typeface="Montserrat"/>
              </a:rPr>
              <a:t>We should have a general expectation about what we want before we pose a question</a:t>
            </a:r>
            <a:endParaRPr sz="1600">
              <a:latin typeface="Montserrat"/>
              <a:ea typeface="Montserrat"/>
              <a:cs typeface="Montserrat"/>
              <a:sym typeface="Montserrat"/>
            </a:endParaRPr>
          </a:p>
          <a:p>
            <a:pPr indent="-330200" lvl="0" marL="457200" rtl="0" algn="l">
              <a:spcBef>
                <a:spcPts val="1600"/>
              </a:spcBef>
              <a:spcAft>
                <a:spcPts val="0"/>
              </a:spcAft>
              <a:buSzPts val="1600"/>
              <a:buFont typeface="Montserrat"/>
              <a:buChar char="●"/>
            </a:pPr>
            <a:r>
              <a:rPr b="1" lang="zh-HK" sz="1600">
                <a:latin typeface="Montserrat"/>
                <a:ea typeface="Montserrat"/>
                <a:cs typeface="Montserrat"/>
                <a:sym typeface="Montserrat"/>
              </a:rPr>
              <a:t>How to build up and work as a team</a:t>
            </a:r>
            <a:endParaRPr sz="1600">
              <a:latin typeface="Montserrat"/>
              <a:ea typeface="Montserrat"/>
              <a:cs typeface="Montserrat"/>
              <a:sym typeface="Montserrat"/>
            </a:endParaRPr>
          </a:p>
          <a:p>
            <a:pPr indent="0" lvl="0" marL="0" rtl="0" algn="l">
              <a:spcBef>
                <a:spcPts val="1600"/>
              </a:spcBef>
              <a:spcAft>
                <a:spcPts val="0"/>
              </a:spcAft>
              <a:buNone/>
            </a:pPr>
            <a:r>
              <a:t/>
            </a:r>
            <a:endParaRPr b="1" sz="1100">
              <a:latin typeface="Arial"/>
              <a:ea typeface="Arial"/>
              <a:cs typeface="Arial"/>
              <a:sym typeface="Arial"/>
            </a:endParaRPr>
          </a:p>
          <a:p>
            <a:pPr indent="0" lvl="0" marL="0" rtl="0" algn="l">
              <a:spcBef>
                <a:spcPts val="1600"/>
              </a:spcBef>
              <a:spcAft>
                <a:spcPts val="0"/>
              </a:spcAft>
              <a:buNone/>
            </a:pPr>
            <a:r>
              <a:t/>
            </a:r>
            <a:endParaRPr b="1" sz="1100">
              <a:latin typeface="Arial"/>
              <a:ea typeface="Arial"/>
              <a:cs typeface="Arial"/>
              <a:sym typeface="Arial"/>
            </a:endParaRPr>
          </a:p>
          <a:p>
            <a:pPr indent="0" lvl="0" marL="0" rtl="0" algn="l">
              <a:spcBef>
                <a:spcPts val="1600"/>
              </a:spcBef>
              <a:spcAft>
                <a:spcPts val="0"/>
              </a:spcAft>
              <a:buNone/>
            </a:pPr>
            <a:r>
              <a:t/>
            </a:r>
            <a:endParaRPr sz="1200">
              <a:solidFill>
                <a:srgbClr val="FFFFFF"/>
              </a:solidFill>
            </a:endParaRPr>
          </a:p>
          <a:p>
            <a:pPr indent="0" lvl="0" marL="914400" rtl="0" algn="l">
              <a:spcBef>
                <a:spcPts val="1600"/>
              </a:spcBef>
              <a:spcAft>
                <a:spcPts val="0"/>
              </a:spcAft>
              <a:buNone/>
            </a:pPr>
            <a:r>
              <a:t/>
            </a:r>
            <a:endParaRPr sz="1600">
              <a:solidFill>
                <a:srgbClr val="FFFFFF"/>
              </a:solidFill>
            </a:endParaRPr>
          </a:p>
          <a:p>
            <a:pPr indent="0" lvl="0" marL="0" rtl="0" algn="l">
              <a:spcBef>
                <a:spcPts val="1600"/>
              </a:spcBef>
              <a:spcAft>
                <a:spcPts val="0"/>
              </a:spcAft>
              <a:buNone/>
            </a:pPr>
            <a:r>
              <a:rPr lang="zh-HK" sz="1600">
                <a:solidFill>
                  <a:srgbClr val="FFFFFF"/>
                </a:solidFill>
              </a:rPr>
              <a:t>	</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423" name="Google Shape;1423;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424" name="Google Shape;1424;p111"/>
          <p:cNvSpPr txBox="1"/>
          <p:nvPr>
            <p:ph type="title"/>
          </p:nvPr>
        </p:nvSpPr>
        <p:spPr>
          <a:xfrm>
            <a:off x="1297500" y="408175"/>
            <a:ext cx="7038900" cy="4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Reflection (cont’d)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430" name="Google Shape;1430;p112"/>
          <p:cNvSpPr txBox="1"/>
          <p:nvPr>
            <p:ph type="title"/>
          </p:nvPr>
        </p:nvSpPr>
        <p:spPr>
          <a:xfrm>
            <a:off x="762800" y="2162100"/>
            <a:ext cx="42456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800"/>
              <a:t>Thank you</a:t>
            </a:r>
            <a:endParaRPr b="1" sz="3800"/>
          </a:p>
        </p:txBody>
      </p:sp>
      <p:sp>
        <p:nvSpPr>
          <p:cNvPr id="1431" name="Google Shape;1431;p112"/>
          <p:cNvSpPr txBox="1"/>
          <p:nvPr/>
        </p:nvSpPr>
        <p:spPr>
          <a:xfrm>
            <a:off x="5686650" y="2763450"/>
            <a:ext cx="3000000" cy="16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00FFFF"/>
                </a:solidFill>
                <a:latin typeface="Montserrat"/>
                <a:ea typeface="Montserrat"/>
                <a:cs typeface="Montserrat"/>
                <a:sym typeface="Montserrat"/>
              </a:rPr>
              <a:t>Team BugHunter</a:t>
            </a:r>
            <a:endParaRPr sz="2400">
              <a:solidFill>
                <a:srgbClr val="00FFFF"/>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Di Mu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Sudi Lyu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Zihao Zhou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Guancheng Li</a:t>
            </a:r>
            <a:endParaRPr sz="1700">
              <a:solidFill>
                <a:schemeClr val="lt1"/>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13"/>
          <p:cNvSpPr txBox="1"/>
          <p:nvPr>
            <p:ph type="title"/>
          </p:nvPr>
        </p:nvSpPr>
        <p:spPr>
          <a:xfrm>
            <a:off x="823850" y="866775"/>
            <a:ext cx="20217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Q &amp; A</a:t>
            </a:r>
            <a:endParaRPr b="1" sz="3800"/>
          </a:p>
        </p:txBody>
      </p:sp>
      <p:sp>
        <p:nvSpPr>
          <p:cNvPr id="1437" name="Google Shape;1437;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
        <p:nvSpPr>
          <p:cNvPr id="1438" name="Google Shape;1438;p113"/>
          <p:cNvSpPr txBox="1"/>
          <p:nvPr/>
        </p:nvSpPr>
        <p:spPr>
          <a:xfrm>
            <a:off x="5686650" y="2763450"/>
            <a:ext cx="3000000" cy="17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00FFFF"/>
                </a:solidFill>
                <a:latin typeface="Montserrat"/>
                <a:ea typeface="Montserrat"/>
                <a:cs typeface="Montserrat"/>
                <a:sym typeface="Montserrat"/>
              </a:rPr>
              <a:t>Team BugHunter</a:t>
            </a:r>
            <a:endParaRPr sz="2400">
              <a:solidFill>
                <a:srgbClr val="00FFFF"/>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Di Mu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Sudi Lyu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Zihao Zhou</a:t>
            </a:r>
            <a:endParaRPr sz="1700">
              <a:solidFill>
                <a:schemeClr val="lt1"/>
              </a:solidFill>
              <a:latin typeface="Montserrat"/>
              <a:ea typeface="Montserrat"/>
              <a:cs typeface="Montserrat"/>
              <a:sym typeface="Montserrat"/>
            </a:endParaRPr>
          </a:p>
          <a:p>
            <a:pPr indent="0" lvl="0" marL="0" rtl="0" algn="l">
              <a:spcBef>
                <a:spcPts val="0"/>
              </a:spcBef>
              <a:spcAft>
                <a:spcPts val="0"/>
              </a:spcAft>
              <a:buNone/>
            </a:pPr>
            <a:r>
              <a:rPr lang="zh-HK" sz="1700">
                <a:solidFill>
                  <a:schemeClr val="lt1"/>
                </a:solidFill>
                <a:latin typeface="Montserrat"/>
                <a:ea typeface="Montserrat"/>
                <a:cs typeface="Montserrat"/>
                <a:sym typeface="Montserrat"/>
              </a:rPr>
              <a:t>Guancheng Li</a:t>
            </a:r>
            <a:endParaRPr sz="24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5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Why do we use “Felucca” as the name?</a:t>
            </a:r>
            <a:endParaRPr/>
          </a:p>
        </p:txBody>
      </p:sp>
      <p:sp>
        <p:nvSpPr>
          <p:cNvPr id="641" name="Google Shape;641;p51"/>
          <p:cNvSpPr txBox="1"/>
          <p:nvPr>
            <p:ph type="title"/>
          </p:nvPr>
        </p:nvSpPr>
        <p:spPr>
          <a:xfrm>
            <a:off x="644125" y="1528150"/>
            <a:ext cx="2884500" cy="5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“Pharos“ means...</a:t>
            </a:r>
            <a:endParaRPr/>
          </a:p>
        </p:txBody>
      </p:sp>
      <p:sp>
        <p:nvSpPr>
          <p:cNvPr id="642" name="Google Shape;642;p51"/>
          <p:cNvSpPr txBox="1"/>
          <p:nvPr/>
        </p:nvSpPr>
        <p:spPr>
          <a:xfrm>
            <a:off x="5070625" y="1528150"/>
            <a:ext cx="3003600" cy="52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0" i="0" lang="zh-HK" sz="2400" u="none" cap="none" strike="noStrike">
                <a:solidFill>
                  <a:schemeClr val="lt1"/>
                </a:solidFill>
                <a:latin typeface="Montserrat"/>
                <a:ea typeface="Montserrat"/>
                <a:cs typeface="Montserrat"/>
                <a:sym typeface="Montserrat"/>
              </a:rPr>
              <a:t>“Felucca” means...</a:t>
            </a:r>
            <a:endParaRPr b="0" i="0" sz="2400" u="none" cap="none" strike="noStrike">
              <a:solidFill>
                <a:schemeClr val="lt1"/>
              </a:solidFill>
              <a:latin typeface="Montserrat"/>
              <a:ea typeface="Montserrat"/>
              <a:cs typeface="Montserrat"/>
              <a:sym typeface="Montserrat"/>
            </a:endParaRPr>
          </a:p>
        </p:txBody>
      </p:sp>
      <p:pic>
        <p:nvPicPr>
          <p:cNvPr descr="Pharos of Alexandria" id="643" name="Google Shape;643;p51"/>
          <p:cNvPicPr preferRelativeResize="0"/>
          <p:nvPr/>
        </p:nvPicPr>
        <p:blipFill rotWithShape="1">
          <a:blip r:embed="rId3">
            <a:alphaModFix/>
          </a:blip>
          <a:srcRect b="0" l="0" r="0" t="0"/>
          <a:stretch/>
        </p:blipFill>
        <p:spPr>
          <a:xfrm>
            <a:off x="839369" y="2269264"/>
            <a:ext cx="2549923" cy="2447926"/>
          </a:xfrm>
          <a:prstGeom prst="rect">
            <a:avLst/>
          </a:prstGeom>
          <a:noFill/>
          <a:ln>
            <a:noFill/>
          </a:ln>
        </p:spPr>
      </p:pic>
      <p:pic>
        <p:nvPicPr>
          <p:cNvPr descr="A Dutch galliot, a Spanish felucca, a French Chasse-Maree off the ..." id="644" name="Google Shape;644;p51"/>
          <p:cNvPicPr preferRelativeResize="0"/>
          <p:nvPr/>
        </p:nvPicPr>
        <p:blipFill rotWithShape="1">
          <a:blip r:embed="rId4">
            <a:alphaModFix/>
          </a:blip>
          <a:srcRect b="0" l="0" r="0" t="0"/>
          <a:stretch/>
        </p:blipFill>
        <p:spPr>
          <a:xfrm>
            <a:off x="4605655" y="2269264"/>
            <a:ext cx="3810000" cy="2447926"/>
          </a:xfrm>
          <a:prstGeom prst="rect">
            <a:avLst/>
          </a:prstGeom>
          <a:noFill/>
          <a:ln>
            <a:noFill/>
          </a:ln>
        </p:spPr>
      </p:pic>
      <p:sp>
        <p:nvSpPr>
          <p:cNvPr id="645" name="Google Shape;64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14"/>
          <p:cNvSpPr txBox="1"/>
          <p:nvPr>
            <p:ph type="title"/>
          </p:nvPr>
        </p:nvSpPr>
        <p:spPr>
          <a:xfrm>
            <a:off x="534200" y="2162100"/>
            <a:ext cx="4245600" cy="8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3800"/>
              <a:t>Backup</a:t>
            </a:r>
            <a:endParaRPr b="1" sz="3800"/>
          </a:p>
        </p:txBody>
      </p:sp>
      <p:sp>
        <p:nvSpPr>
          <p:cNvPr id="1444" name="Google Shape;1444;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sz="2800"/>
              <a:t>Technical Constraints</a:t>
            </a:r>
            <a:endParaRPr sz="2800"/>
          </a:p>
        </p:txBody>
      </p:sp>
      <p:sp>
        <p:nvSpPr>
          <p:cNvPr id="1450" name="Google Shape;1450;p115"/>
          <p:cNvSpPr txBox="1"/>
          <p:nvPr/>
        </p:nvSpPr>
        <p:spPr>
          <a:xfrm>
            <a:off x="681873" y="1460926"/>
            <a:ext cx="7955400" cy="34062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lt1"/>
              </a:buClr>
              <a:buSzPts val="2400"/>
              <a:buFont typeface="Arial"/>
              <a:buChar char="•"/>
            </a:pPr>
            <a:r>
              <a:rPr b="0" i="0" lang="zh-HK" sz="1800" u="none" cap="none" strike="noStrike">
                <a:solidFill>
                  <a:schemeClr val="lt1"/>
                </a:solidFill>
                <a:latin typeface="Montserrat"/>
                <a:ea typeface="Montserrat"/>
                <a:cs typeface="Montserrat"/>
                <a:sym typeface="Montserrat"/>
              </a:rPr>
              <a:t>TC-1: Binary files should not be stored on the server. (Delete after execution)</a:t>
            </a:r>
            <a:endParaRPr b="0" i="0" sz="1800" u="none" cap="none" strike="noStrike">
              <a:solidFill>
                <a:schemeClr val="lt1"/>
              </a:solidFill>
              <a:latin typeface="Montserrat"/>
              <a:ea typeface="Montserrat"/>
              <a:cs typeface="Montserrat"/>
              <a:sym typeface="Montserrat"/>
            </a:endParaRPr>
          </a:p>
          <a:p>
            <a:pPr indent="-342900" lvl="0" marL="342900" marR="0" rtl="0" algn="l">
              <a:lnSpc>
                <a:spcPct val="100000"/>
              </a:lnSpc>
              <a:spcBef>
                <a:spcPts val="0"/>
              </a:spcBef>
              <a:spcAft>
                <a:spcPts val="0"/>
              </a:spcAft>
              <a:buClr>
                <a:schemeClr val="lt1"/>
              </a:buClr>
              <a:buSzPts val="2400"/>
              <a:buFont typeface="Arial"/>
              <a:buChar char="•"/>
            </a:pPr>
            <a:r>
              <a:rPr b="0" i="0" lang="zh-HK" sz="1800" u="none" cap="none" strike="noStrike">
                <a:solidFill>
                  <a:schemeClr val="lt1"/>
                </a:solidFill>
                <a:latin typeface="Montserrat"/>
                <a:ea typeface="Montserrat"/>
                <a:cs typeface="Montserrat"/>
                <a:sym typeface="Montserrat"/>
              </a:rPr>
              <a:t>TC-2: Docker should be installed on the machine where Felucca runs on.</a:t>
            </a:r>
            <a:endParaRPr/>
          </a:p>
          <a:p>
            <a:pPr indent="-342900" lvl="0" marL="342900" marR="0" rtl="0" algn="l">
              <a:lnSpc>
                <a:spcPct val="100000"/>
              </a:lnSpc>
              <a:spcBef>
                <a:spcPts val="0"/>
              </a:spcBef>
              <a:spcAft>
                <a:spcPts val="0"/>
              </a:spcAft>
              <a:buClr>
                <a:schemeClr val="lt1"/>
              </a:buClr>
              <a:buSzPts val="2400"/>
              <a:buFont typeface="Arial"/>
              <a:buChar char="•"/>
            </a:pPr>
            <a:r>
              <a:rPr b="0" i="0" lang="zh-HK" sz="1800" u="none" cap="none" strike="noStrike">
                <a:solidFill>
                  <a:schemeClr val="lt1"/>
                </a:solidFill>
                <a:latin typeface="Montserrat"/>
                <a:ea typeface="Montserrat"/>
                <a:cs typeface="Montserrat"/>
                <a:sym typeface="Montserrat"/>
              </a:rPr>
              <a:t>TC-3: Results of finished jobs must be tracked and stored in persistent storage.</a:t>
            </a:r>
            <a:endParaRPr/>
          </a:p>
          <a:p>
            <a:pPr indent="-342900" lvl="0" marL="342900" marR="0" rtl="0" algn="l">
              <a:lnSpc>
                <a:spcPct val="100000"/>
              </a:lnSpc>
              <a:spcBef>
                <a:spcPts val="0"/>
              </a:spcBef>
              <a:spcAft>
                <a:spcPts val="0"/>
              </a:spcAft>
              <a:buClr>
                <a:schemeClr val="lt1"/>
              </a:buClr>
              <a:buSzPts val="2400"/>
              <a:buFont typeface="Arial"/>
              <a:buChar char="•"/>
            </a:pPr>
            <a:r>
              <a:rPr b="0" i="0" lang="zh-HK" sz="1800" u="none" cap="none" strike="noStrike">
                <a:solidFill>
                  <a:schemeClr val="lt1"/>
                </a:solidFill>
                <a:latin typeface="Montserrat"/>
                <a:ea typeface="Montserrat"/>
                <a:cs typeface="Montserrat"/>
                <a:sym typeface="Montserrat"/>
              </a:rPr>
              <a:t>TC-4: Felucca should work without Internet access. (local server)</a:t>
            </a:r>
            <a:endParaRPr/>
          </a:p>
          <a:p>
            <a:pPr indent="-342900" lvl="0" marL="342900" marR="0" rtl="0" algn="l">
              <a:lnSpc>
                <a:spcPct val="100000"/>
              </a:lnSpc>
              <a:spcBef>
                <a:spcPts val="0"/>
              </a:spcBef>
              <a:spcAft>
                <a:spcPts val="0"/>
              </a:spcAft>
              <a:buClr>
                <a:schemeClr val="lt1"/>
              </a:buClr>
              <a:buSzPts val="2400"/>
              <a:buFont typeface="Arial"/>
              <a:buChar char="•"/>
            </a:pPr>
            <a:r>
              <a:rPr b="0" i="0" lang="zh-HK" sz="1800" u="none" cap="none" strike="noStrike">
                <a:solidFill>
                  <a:schemeClr val="lt1"/>
                </a:solidFill>
                <a:latin typeface="Montserrat"/>
                <a:ea typeface="Montserrat"/>
                <a:cs typeface="Montserrat"/>
                <a:sym typeface="Montserrat"/>
              </a:rPr>
              <a:t>TC-5: Felucca must work with the Pharos </a:t>
            </a:r>
            <a:r>
              <a:rPr lang="zh-HK" sz="1800">
                <a:solidFill>
                  <a:schemeClr val="lt1"/>
                </a:solidFill>
                <a:latin typeface="Montserrat"/>
                <a:ea typeface="Montserrat"/>
                <a:cs typeface="Montserrat"/>
                <a:sym typeface="Montserrat"/>
              </a:rPr>
              <a:t>Toolset </a:t>
            </a:r>
            <a:r>
              <a:rPr b="0" i="0" lang="zh-HK" sz="1800" u="none" cap="none" strike="noStrike">
                <a:solidFill>
                  <a:schemeClr val="lt1"/>
                </a:solidFill>
                <a:latin typeface="Montserrat"/>
                <a:ea typeface="Montserrat"/>
                <a:cs typeface="Montserrat"/>
                <a:sym typeface="Montserrat"/>
              </a:rPr>
              <a:t>and won’t be affected after updates of the Pharos </a:t>
            </a:r>
            <a:r>
              <a:rPr lang="zh-HK" sz="1800">
                <a:solidFill>
                  <a:schemeClr val="lt1"/>
                </a:solidFill>
                <a:latin typeface="Montserrat"/>
                <a:ea typeface="Montserrat"/>
                <a:cs typeface="Montserrat"/>
                <a:sym typeface="Montserrat"/>
              </a:rPr>
              <a:t>Toolset</a:t>
            </a:r>
            <a:r>
              <a:rPr b="0" i="0" lang="zh-HK" sz="1800" u="none" cap="none" strike="noStrike">
                <a:solidFill>
                  <a:schemeClr val="lt1"/>
                </a:solidFill>
                <a:latin typeface="Montserrat"/>
                <a:ea typeface="Montserrat"/>
                <a:cs typeface="Montserrat"/>
                <a:sym typeface="Montserrat"/>
              </a:rPr>
              <a:t>.</a:t>
            </a:r>
            <a:endParaRPr b="0" i="0" sz="1800" u="none" cap="none" strike="noStrike">
              <a:solidFill>
                <a:schemeClr val="lt1"/>
              </a:solidFill>
              <a:latin typeface="Montserrat"/>
              <a:ea typeface="Montserrat"/>
              <a:cs typeface="Montserrat"/>
              <a:sym typeface="Montserrat"/>
            </a:endParaRPr>
          </a:p>
        </p:txBody>
      </p:sp>
      <p:sp>
        <p:nvSpPr>
          <p:cNvPr id="1451" name="Google Shape;1451;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52"/>
          <p:cNvSpPr txBox="1"/>
          <p:nvPr>
            <p:ph type="title"/>
          </p:nvPr>
        </p:nvSpPr>
        <p:spPr>
          <a:xfrm>
            <a:off x="823850" y="866775"/>
            <a:ext cx="4245600" cy="352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zh-HK" sz="3800"/>
              <a:t>Requirements</a:t>
            </a:r>
            <a:endParaRPr b="1" sz="3800"/>
          </a:p>
          <a:p>
            <a:pPr indent="0" lvl="0" marL="0" rtl="0" algn="l">
              <a:lnSpc>
                <a:spcPct val="100000"/>
              </a:lnSpc>
              <a:spcBef>
                <a:spcPts val="0"/>
              </a:spcBef>
              <a:spcAft>
                <a:spcPts val="0"/>
              </a:spcAft>
              <a:buSzPts val="2800"/>
              <a:buNone/>
            </a:pPr>
            <a:r>
              <a:rPr b="1" lang="zh-HK" sz="3800"/>
              <a:t>Management</a:t>
            </a:r>
            <a:endParaRPr b="1" sz="3800"/>
          </a:p>
        </p:txBody>
      </p:sp>
      <p:sp>
        <p:nvSpPr>
          <p:cNvPr id="651" name="Google Shape;65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5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HK"/>
              <a:t>Requirement - </a:t>
            </a:r>
            <a:r>
              <a:rPr lang="zh-HK"/>
              <a:t>Glossary</a:t>
            </a:r>
            <a:endParaRPr/>
          </a:p>
        </p:txBody>
      </p:sp>
      <p:sp>
        <p:nvSpPr>
          <p:cNvPr id="657" name="Google Shape;657;p53"/>
          <p:cNvSpPr txBox="1"/>
          <p:nvPr/>
        </p:nvSpPr>
        <p:spPr>
          <a:xfrm>
            <a:off x="594360" y="1384050"/>
            <a:ext cx="7955400" cy="392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Binary</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A</a:t>
            </a:r>
            <a:r>
              <a:rPr b="0" i="0" lang="zh-HK" sz="1600" u="none" cap="none" strike="noStrike">
                <a:solidFill>
                  <a:schemeClr val="lt1"/>
                </a:solidFill>
                <a:latin typeface="Montserrat"/>
                <a:ea typeface="Montserrat"/>
                <a:cs typeface="Montserrat"/>
                <a:sym typeface="Montserrat"/>
              </a:rPr>
              <a:t>n </a:t>
            </a:r>
            <a:r>
              <a:rPr b="0" i="0" lang="zh-HK" sz="1600" u="sng" cap="none" strike="noStrike">
                <a:solidFill>
                  <a:schemeClr val="lt1"/>
                </a:solidFill>
                <a:latin typeface="Montserrat"/>
                <a:ea typeface="Montserrat"/>
                <a:cs typeface="Montserrat"/>
                <a:sym typeface="Montserrat"/>
              </a:rPr>
              <a:t>executable file </a:t>
            </a:r>
            <a:r>
              <a:rPr b="0" i="0" lang="zh-HK" sz="1600" u="none" cap="none" strike="noStrike">
                <a:solidFill>
                  <a:schemeClr val="lt1"/>
                </a:solidFill>
                <a:latin typeface="Montserrat"/>
                <a:ea typeface="Montserrat"/>
                <a:cs typeface="Montserrat"/>
                <a:sym typeface="Montserrat"/>
              </a:rPr>
              <a:t>needed to be analyzed using tools. It is the input of tools</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1"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Tool</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A</a:t>
            </a:r>
            <a:r>
              <a:rPr b="0" i="0" lang="zh-HK" sz="1600" u="none" cap="none" strike="noStrike">
                <a:solidFill>
                  <a:schemeClr val="lt1"/>
                </a:solidFill>
                <a:latin typeface="Montserrat"/>
                <a:ea typeface="Montserrat"/>
                <a:cs typeface="Montserrat"/>
                <a:sym typeface="Montserrat"/>
              </a:rPr>
              <a:t> </a:t>
            </a:r>
            <a:r>
              <a:rPr b="0" i="0" lang="zh-HK" sz="1600" u="sng" cap="none" strike="noStrike">
                <a:solidFill>
                  <a:schemeClr val="lt1"/>
                </a:solidFill>
                <a:latin typeface="Montserrat"/>
                <a:ea typeface="Montserrat"/>
                <a:cs typeface="Montserrat"/>
                <a:sym typeface="Montserrat"/>
              </a:rPr>
              <a:t>program</a:t>
            </a:r>
            <a:r>
              <a:rPr b="0" i="0" lang="zh-HK" sz="1600" u="none" cap="none" strike="noStrike">
                <a:solidFill>
                  <a:schemeClr val="lt1"/>
                </a:solidFill>
                <a:latin typeface="Montserrat"/>
                <a:ea typeface="Montserrat"/>
                <a:cs typeface="Montserrat"/>
                <a:sym typeface="Montserrat"/>
              </a:rPr>
              <a:t> which takes a binary file with arguments as input and then generates several analysis outputs. It could be from Pharos toolset or customized tools from users</a:t>
            </a:r>
            <a:endParaRPr/>
          </a:p>
          <a:p>
            <a:pPr indent="0" lvl="0" marL="0" marR="0" rtl="0" algn="l">
              <a:lnSpc>
                <a:spcPct val="100000"/>
              </a:lnSpc>
              <a:spcBef>
                <a:spcPts val="0"/>
              </a:spcBef>
              <a:spcAft>
                <a:spcPts val="0"/>
              </a:spcAft>
              <a:buClr>
                <a:schemeClr val="lt1"/>
              </a:buClr>
              <a:buSzPts val="2400"/>
              <a:buFont typeface="Montserrat"/>
              <a:buNone/>
            </a:pPr>
            <a:r>
              <a:t/>
            </a:r>
            <a:endParaRPr b="1"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Pharos </a:t>
            </a:r>
            <a:r>
              <a:rPr b="1" lang="zh-HK" sz="1600">
                <a:solidFill>
                  <a:schemeClr val="lt1"/>
                </a:solidFill>
                <a:latin typeface="Montserrat"/>
                <a:ea typeface="Montserrat"/>
                <a:cs typeface="Montserrat"/>
                <a:sym typeface="Montserrat"/>
              </a:rPr>
              <a:t>Toolset</a:t>
            </a:r>
            <a:r>
              <a:rPr b="0" i="0" lang="zh-HK" sz="1600" u="none" cap="none" strike="noStrike">
                <a:solidFill>
                  <a:schemeClr val="lt1"/>
                </a:solidFill>
                <a:latin typeface="Montserrat"/>
                <a:ea typeface="Montserrat"/>
                <a:cs typeface="Montserrat"/>
                <a:sym typeface="Montserrat"/>
              </a:rPr>
              <a:t>: </a:t>
            </a:r>
            <a:r>
              <a:rPr lang="zh-HK" sz="1600">
                <a:solidFill>
                  <a:schemeClr val="lt1"/>
                </a:solidFill>
                <a:latin typeface="Montserrat"/>
                <a:ea typeface="Montserrat"/>
                <a:cs typeface="Montserrat"/>
                <a:sym typeface="Montserrat"/>
              </a:rPr>
              <a:t>T</a:t>
            </a:r>
            <a:r>
              <a:rPr b="0" i="0" lang="zh-HK" sz="1600" u="none" cap="none" strike="noStrike">
                <a:solidFill>
                  <a:schemeClr val="lt1"/>
                </a:solidFill>
                <a:latin typeface="Montserrat"/>
                <a:ea typeface="Montserrat"/>
                <a:cs typeface="Montserrat"/>
                <a:sym typeface="Montserrat"/>
              </a:rPr>
              <a:t>he original </a:t>
            </a:r>
            <a:r>
              <a:rPr b="0" i="0" lang="zh-HK" sz="1600" u="sng" cap="none" strike="noStrike">
                <a:solidFill>
                  <a:schemeClr val="lt1"/>
                </a:solidFill>
                <a:latin typeface="Montserrat"/>
                <a:ea typeface="Montserrat"/>
                <a:cs typeface="Montserrat"/>
                <a:sym typeface="Montserrat"/>
              </a:rPr>
              <a:t>Pharos tools </a:t>
            </a:r>
            <a:r>
              <a:rPr b="0" i="0" lang="zh-HK" sz="1600" u="none" cap="none" strike="noStrike">
                <a:solidFill>
                  <a:schemeClr val="lt1"/>
                </a:solidFill>
                <a:latin typeface="Montserrat"/>
                <a:ea typeface="Montserrat"/>
                <a:cs typeface="Montserrat"/>
                <a:sym typeface="Montserrat"/>
              </a:rPr>
              <a:t>provided by developers</a:t>
            </a:r>
            <a:endParaRPr/>
          </a:p>
          <a:p>
            <a:pPr indent="0" lvl="0" marL="0" marR="0" rtl="0" algn="l">
              <a:lnSpc>
                <a:spcPct val="100000"/>
              </a:lnSpc>
              <a:spcBef>
                <a:spcPts val="0"/>
              </a:spcBef>
              <a:spcAft>
                <a:spcPts val="0"/>
              </a:spcAft>
              <a:buClr>
                <a:schemeClr val="lt1"/>
              </a:buClr>
              <a:buSzPts val="2400"/>
              <a:buFont typeface="Montserrat"/>
              <a:buNone/>
            </a:pPr>
            <a:r>
              <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rPr b="1" i="0" lang="zh-HK" sz="1600" u="none" cap="none" strike="noStrike">
                <a:solidFill>
                  <a:schemeClr val="lt1"/>
                </a:solidFill>
                <a:latin typeface="Montserrat"/>
                <a:ea typeface="Montserrat"/>
                <a:cs typeface="Montserrat"/>
                <a:sym typeface="Montserrat"/>
              </a:rPr>
              <a:t>Customized tools</a:t>
            </a:r>
            <a:r>
              <a:rPr b="0" i="0" lang="zh-HK" sz="1600" u="none" cap="none" strike="noStrike">
                <a:solidFill>
                  <a:schemeClr val="lt1"/>
                </a:solidFill>
                <a:latin typeface="Montserrat"/>
                <a:ea typeface="Montserrat"/>
                <a:cs typeface="Montserrat"/>
                <a:sym typeface="Montserrat"/>
              </a:rPr>
              <a:t>: A customized </a:t>
            </a:r>
            <a:r>
              <a:rPr b="0" i="0" lang="zh-HK" sz="1600" u="sng" cap="none" strike="noStrike">
                <a:solidFill>
                  <a:schemeClr val="lt1"/>
                </a:solidFill>
                <a:latin typeface="Montserrat"/>
                <a:ea typeface="Montserrat"/>
                <a:cs typeface="Montserrat"/>
                <a:sym typeface="Montserrat"/>
              </a:rPr>
              <a:t>tool provided by users</a:t>
            </a:r>
            <a:endParaRPr b="0"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400"/>
              <a:buFont typeface="Montserrat"/>
              <a:buNone/>
            </a:pPr>
            <a:r>
              <a:t/>
            </a:r>
            <a:endParaRPr b="1" i="0" sz="1600" u="none" cap="none" strike="noStrike">
              <a:solidFill>
                <a:schemeClr val="lt1"/>
              </a:solidFill>
              <a:latin typeface="Montserrat"/>
              <a:ea typeface="Montserrat"/>
              <a:cs typeface="Montserrat"/>
              <a:sym typeface="Montserrat"/>
            </a:endParaRPr>
          </a:p>
        </p:txBody>
      </p:sp>
      <p:sp>
        <p:nvSpPr>
          <p:cNvPr id="658" name="Google Shape;65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zh-HK"/>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